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256" r:id="rId5"/>
    <p:sldId id="257" r:id="rId6"/>
    <p:sldId id="278" r:id="rId7"/>
    <p:sldId id="258" r:id="rId8"/>
    <p:sldId id="285" r:id="rId9"/>
    <p:sldId id="291" r:id="rId10"/>
    <p:sldId id="292" r:id="rId11"/>
    <p:sldId id="281" r:id="rId12"/>
    <p:sldId id="279" r:id="rId13"/>
    <p:sldId id="283" r:id="rId14"/>
    <p:sldId id="293" r:id="rId15"/>
    <p:sldId id="29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6F8"/>
    <a:srgbClr val="FFFFFF"/>
    <a:srgbClr val="898989"/>
    <a:srgbClr val="3A337B"/>
    <a:srgbClr val="4940AA"/>
    <a:srgbClr val="5051DD"/>
    <a:srgbClr val="A1EDE1"/>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655" autoAdjust="0"/>
  </p:normalViewPr>
  <p:slideViewPr>
    <p:cSldViewPr snapToGrid="0">
      <p:cViewPr>
        <p:scale>
          <a:sx n="55" d="100"/>
          <a:sy n="55" d="100"/>
        </p:scale>
        <p:origin x="1096" y="88"/>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10/19/2024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10/19/2024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537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1025326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2090324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840986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2688063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GB"/>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GB"/>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GB"/>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GB"/>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74000">
              <a:schemeClr val="tx2">
                <a:lumMod val="60000"/>
                <a:lumOff val="40000"/>
              </a:schemeClr>
            </a:gs>
            <a:gs pos="83000">
              <a:schemeClr val="tx2">
                <a:lumMod val="75000"/>
              </a:schemeClr>
            </a:gs>
            <a:gs pos="100000">
              <a:schemeClr val="tx2">
                <a:lumMod val="50000"/>
              </a:schemeClr>
            </a:gs>
          </a:gsLst>
          <a:lin ang="81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D98EB9-1CA1-4E57-C476-4AE024CECB30}"/>
              </a:ext>
            </a:extLst>
          </p:cNvPr>
          <p:cNvSpPr>
            <a:spLocks noGrp="1"/>
          </p:cNvSpPr>
          <p:nvPr>
            <p:ph type="ctrTitle"/>
          </p:nvPr>
        </p:nvSpPr>
        <p:spPr>
          <a:xfrm>
            <a:off x="7037649" y="1740654"/>
            <a:ext cx="4179570" cy="3376691"/>
          </a:xfrm>
        </p:spPr>
        <p:txBody>
          <a:bodyPr anchor="b">
            <a:normAutofit/>
          </a:bodyPr>
          <a:lstStyle/>
          <a:p>
            <a:r>
              <a:rPr lang="en-GB" b="1" dirty="0">
                <a:latin typeface="Times New Roman" panose="02020603050405020304" pitchFamily="18" charset="0"/>
                <a:cs typeface="Times New Roman" panose="02020603050405020304" pitchFamily="18" charset="0"/>
              </a:rPr>
              <a:t>Differences between relational &amp; non-relational databases.</a:t>
            </a:r>
            <a:endParaRPr lang="en-NG" b="1" dirty="0">
              <a:latin typeface="Times New Roman" panose="02020603050405020304" pitchFamily="18" charset="0"/>
              <a:cs typeface="Times New Roman" panose="02020603050405020304" pitchFamily="18" charset="0"/>
            </a:endParaRPr>
          </a:p>
        </p:txBody>
      </p:sp>
      <p:pic>
        <p:nvPicPr>
          <p:cNvPr id="7" name="Video 6" descr="Computer Servers">
            <a:extLst>
              <a:ext uri="{FF2B5EF4-FFF2-40B4-BE49-F238E27FC236}">
                <a16:creationId xmlns:a16="http://schemas.microsoft.com/office/drawing/2014/main" id="{D2582737-D8C0-2C8D-337B-EA50358414DB}"/>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46022"/>
          <a:stretch/>
        </p:blipFill>
        <p:spPr>
          <a:xfrm>
            <a:off x="20" y="-5080"/>
            <a:ext cx="657627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a:noFill/>
        </p:spPr>
      </p:pic>
    </p:spTree>
    <p:extLst>
      <p:ext uri="{BB962C8B-B14F-4D97-AF65-F5344CB8AC3E}">
        <p14:creationId xmlns:p14="http://schemas.microsoft.com/office/powerpoint/2010/main" val="258605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Placeholder 2">
            <a:extLst>
              <a:ext uri="{FF2B5EF4-FFF2-40B4-BE49-F238E27FC236}">
                <a16:creationId xmlns:a16="http://schemas.microsoft.com/office/drawing/2014/main" id="{98ED67AF-B48B-F5F8-E2FD-1C98C42C4D54}"/>
              </a:ext>
            </a:extLst>
          </p:cNvPr>
          <p:cNvGraphicFramePr>
            <a:graphicFrameLocks noGrp="1"/>
          </p:cNvGraphicFramePr>
          <p:nvPr>
            <p:ph type="tbl" sz="quarter" idx="14"/>
            <p:extLst>
              <p:ext uri="{D42A27DB-BD31-4B8C-83A1-F6EECF244321}">
                <p14:modId xmlns:p14="http://schemas.microsoft.com/office/powerpoint/2010/main" val="1892458394"/>
              </p:ext>
            </p:extLst>
          </p:nvPr>
        </p:nvGraphicFramePr>
        <p:xfrm>
          <a:off x="1643605" y="895350"/>
          <a:ext cx="9537539" cy="5318049"/>
        </p:xfrm>
        <a:graphic>
          <a:graphicData uri="http://schemas.openxmlformats.org/drawingml/2006/table">
            <a:tbl>
              <a:tblPr firstRow="1" bandRow="1">
                <a:tableStyleId>{7E9639D4-E3E2-4D34-9284-5A2195B3D0D7}</a:tableStyleId>
              </a:tblPr>
              <a:tblGrid>
                <a:gridCol w="4930815">
                  <a:extLst>
                    <a:ext uri="{9D8B030D-6E8A-4147-A177-3AD203B41FA5}">
                      <a16:colId xmlns:a16="http://schemas.microsoft.com/office/drawing/2014/main" val="149845700"/>
                    </a:ext>
                  </a:extLst>
                </a:gridCol>
                <a:gridCol w="4606724">
                  <a:extLst>
                    <a:ext uri="{9D8B030D-6E8A-4147-A177-3AD203B41FA5}">
                      <a16:colId xmlns:a16="http://schemas.microsoft.com/office/drawing/2014/main" val="3119692462"/>
                    </a:ext>
                  </a:extLst>
                </a:gridCol>
              </a:tblGrid>
              <a:tr h="810285">
                <a:tc>
                  <a:txBody>
                    <a:bodyPr/>
                    <a:lstStyle/>
                    <a:p>
                      <a:pPr algn="ctr"/>
                      <a:r>
                        <a:rPr lang="en-US" b="0" dirty="0"/>
                        <a:t>RELATIONAL DATABASE</a:t>
                      </a:r>
                    </a:p>
                  </a:txBody>
                  <a:tcPr anchor="ctr"/>
                </a:tc>
                <a:tc>
                  <a:txBody>
                    <a:bodyPr/>
                    <a:lstStyle/>
                    <a:p>
                      <a:pPr algn="ctr"/>
                      <a:r>
                        <a:rPr lang="en-US" b="0" dirty="0"/>
                        <a:t>NON-RELATIONAL DATABASE</a:t>
                      </a:r>
                    </a:p>
                  </a:txBody>
                  <a:tcPr anchor="ctr"/>
                </a:tc>
                <a:extLst>
                  <a:ext uri="{0D108BD9-81ED-4DB2-BD59-A6C34878D82A}">
                    <a16:rowId xmlns:a16="http://schemas.microsoft.com/office/drawing/2014/main" val="3298013591"/>
                  </a:ext>
                </a:extLst>
              </a:tr>
              <a:tr h="839540">
                <a:tc>
                  <a:txBody>
                    <a:bodyPr/>
                    <a:lstStyle/>
                    <a:p>
                      <a:pPr algn="ctr"/>
                      <a:r>
                        <a:rPr lang="en-GB" dirty="0"/>
                        <a:t>Fixed schema (tables, rows, and columns). Data is structured.</a:t>
                      </a:r>
                      <a:endParaRPr lang="en-US" dirty="0"/>
                    </a:p>
                  </a:txBody>
                  <a:tcPr anchor="ctr"/>
                </a:tc>
                <a:tc>
                  <a:txBody>
                    <a:bodyPr/>
                    <a:lstStyle/>
                    <a:p>
                      <a:pPr algn="ctr"/>
                      <a:r>
                        <a:rPr lang="en-GB" dirty="0"/>
                        <a:t>Flexible schema (documents, key-value, graphs, etc.). Data can be unstructured or semi-structured.</a:t>
                      </a:r>
                      <a:endParaRPr lang="en-US" dirty="0"/>
                    </a:p>
                  </a:txBody>
                  <a:tcPr anchor="ctr"/>
                </a:tc>
                <a:extLst>
                  <a:ext uri="{0D108BD9-81ED-4DB2-BD59-A6C34878D82A}">
                    <a16:rowId xmlns:a16="http://schemas.microsoft.com/office/drawing/2014/main" val="3873867931"/>
                  </a:ext>
                </a:extLst>
              </a:tr>
              <a:tr h="839540">
                <a:tc>
                  <a:txBody>
                    <a:bodyPr/>
                    <a:lstStyle/>
                    <a:p>
                      <a:pPr algn="ctr"/>
                      <a:r>
                        <a:rPr lang="en-GB" dirty="0"/>
                        <a:t>Typically scales vertically (upgrading server capacity).</a:t>
                      </a:r>
                      <a:endParaRPr lang="en-US" dirty="0"/>
                    </a:p>
                  </a:txBody>
                  <a:tcPr anchor="ctr"/>
                </a:tc>
                <a:tc>
                  <a:txBody>
                    <a:bodyPr/>
                    <a:lstStyle/>
                    <a:p>
                      <a:pPr algn="ctr"/>
                      <a:r>
                        <a:rPr lang="en-GB" dirty="0"/>
                        <a:t>Scales horizontally (adding more servers/nodes), ideal for distributed systems.</a:t>
                      </a:r>
                      <a:endParaRPr lang="en-US" dirty="0"/>
                    </a:p>
                  </a:txBody>
                  <a:tcPr anchor="ctr"/>
                </a:tc>
                <a:extLst>
                  <a:ext uri="{0D108BD9-81ED-4DB2-BD59-A6C34878D82A}">
                    <a16:rowId xmlns:a16="http://schemas.microsoft.com/office/drawing/2014/main" val="85209771"/>
                  </a:ext>
                </a:extLst>
              </a:tr>
              <a:tr h="587640">
                <a:tc>
                  <a:txBody>
                    <a:bodyPr/>
                    <a:lstStyle/>
                    <a:p>
                      <a:pPr algn="ctr"/>
                      <a:r>
                        <a:rPr lang="en-GB" dirty="0"/>
                        <a:t>Less flexible. Schema changes can be difficult and time-consuming.</a:t>
                      </a:r>
                      <a:endParaRPr lang="en-US" dirty="0"/>
                    </a:p>
                  </a:txBody>
                  <a:tcPr anchor="ctr"/>
                </a:tc>
                <a:tc>
                  <a:txBody>
                    <a:bodyPr/>
                    <a:lstStyle/>
                    <a:p>
                      <a:pPr algn="ctr"/>
                      <a:r>
                        <a:rPr lang="en-GB" dirty="0"/>
                        <a:t>Highly flexible, allowing dynamic changes to data structures without downtime.</a:t>
                      </a:r>
                      <a:endParaRPr lang="en-US" dirty="0"/>
                    </a:p>
                  </a:txBody>
                  <a:tcPr anchor="ctr"/>
                </a:tc>
                <a:extLst>
                  <a:ext uri="{0D108BD9-81ED-4DB2-BD59-A6C34878D82A}">
                    <a16:rowId xmlns:a16="http://schemas.microsoft.com/office/drawing/2014/main" val="4061031278"/>
                  </a:ext>
                </a:extLst>
              </a:tr>
              <a:tr h="839540">
                <a:tc>
                  <a:txBody>
                    <a:bodyPr/>
                    <a:lstStyle/>
                    <a:p>
                      <a:pPr algn="ctr"/>
                      <a:r>
                        <a:rPr lang="en-GB" dirty="0"/>
                        <a:t>Excellent for managing complex relationships between data using foreign keys.</a:t>
                      </a:r>
                      <a:endParaRPr lang="en-US" dirty="0"/>
                    </a:p>
                  </a:txBody>
                  <a:tcPr anchor="ctr"/>
                </a:tc>
                <a:tc>
                  <a:txBody>
                    <a:bodyPr/>
                    <a:lstStyle/>
                    <a:p>
                      <a:pPr algn="ctr"/>
                      <a:r>
                        <a:rPr lang="en-GB" dirty="0"/>
                        <a:t>Limited support for complex relationships, though some NoSQL types (e.g., graph databases) handle relationships well.</a:t>
                      </a:r>
                      <a:endParaRPr lang="en-US" dirty="0"/>
                    </a:p>
                  </a:txBody>
                  <a:tcPr anchor="ctr"/>
                </a:tc>
                <a:extLst>
                  <a:ext uri="{0D108BD9-81ED-4DB2-BD59-A6C34878D82A}">
                    <a16:rowId xmlns:a16="http://schemas.microsoft.com/office/drawing/2014/main" val="3591840781"/>
                  </a:ext>
                </a:extLst>
              </a:tr>
              <a:tr h="1199344">
                <a:tc>
                  <a:txBody>
                    <a:bodyPr/>
                    <a:lstStyle/>
                    <a:p>
                      <a:pPr algn="ctr"/>
                      <a:r>
                        <a:rPr lang="en-GB" dirty="0"/>
                        <a:t>Strong consistency with </a:t>
                      </a:r>
                      <a:r>
                        <a:rPr lang="en-GB" b="1" dirty="0"/>
                        <a:t>ACID</a:t>
                      </a:r>
                      <a:r>
                        <a:rPr lang="en-GB" dirty="0"/>
                        <a:t> compliance (Atomicity, Consistency, Isolation, Durability).</a:t>
                      </a:r>
                      <a:endParaRPr lang="en-US" dirty="0"/>
                    </a:p>
                  </a:txBody>
                  <a:tcPr anchor="ctr"/>
                </a:tc>
                <a:tc>
                  <a:txBody>
                    <a:bodyPr/>
                    <a:lstStyle/>
                    <a:p>
                      <a:pPr algn="ctr"/>
                      <a:r>
                        <a:rPr lang="en-GB" dirty="0"/>
                        <a:t>Follows </a:t>
                      </a:r>
                      <a:r>
                        <a:rPr lang="en-GB" b="1" dirty="0"/>
                        <a:t>BASE</a:t>
                      </a:r>
                      <a:r>
                        <a:rPr lang="en-GB" dirty="0"/>
                        <a:t> model (Basically Available, Soft state, Eventually consistent), focusing on availability over consistency.</a:t>
                      </a:r>
                      <a:endParaRPr lang="en-US" dirty="0"/>
                    </a:p>
                  </a:txBody>
                  <a:tcPr anchor="ctr"/>
                </a:tc>
                <a:extLst>
                  <a:ext uri="{0D108BD9-81ED-4DB2-BD59-A6C34878D82A}">
                    <a16:rowId xmlns:a16="http://schemas.microsoft.com/office/drawing/2014/main" val="335389741"/>
                  </a:ext>
                </a:extLst>
              </a:tr>
            </a:tbl>
          </a:graphicData>
        </a:graphic>
      </p:graphicFrame>
      <p:sp>
        <p:nvSpPr>
          <p:cNvPr id="5" name="Slide Number Placeholder 4">
            <a:extLst>
              <a:ext uri="{FF2B5EF4-FFF2-40B4-BE49-F238E27FC236}">
                <a16:creationId xmlns:a16="http://schemas.microsoft.com/office/drawing/2014/main" id="{E74B0ADB-527F-A58C-9372-D8502ED6F918}"/>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10</a:t>
            </a:fld>
            <a:endParaRPr lang="en-US" dirty="0"/>
          </a:p>
        </p:txBody>
      </p:sp>
    </p:spTree>
    <p:extLst>
      <p:ext uri="{BB962C8B-B14F-4D97-AF65-F5344CB8AC3E}">
        <p14:creationId xmlns:p14="http://schemas.microsoft.com/office/powerpoint/2010/main" val="1658164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Placeholder 2">
            <a:extLst>
              <a:ext uri="{FF2B5EF4-FFF2-40B4-BE49-F238E27FC236}">
                <a16:creationId xmlns:a16="http://schemas.microsoft.com/office/drawing/2014/main" id="{98ED67AF-B48B-F5F8-E2FD-1C98C42C4D54}"/>
              </a:ext>
            </a:extLst>
          </p:cNvPr>
          <p:cNvGraphicFramePr>
            <a:graphicFrameLocks noGrp="1"/>
          </p:cNvGraphicFramePr>
          <p:nvPr>
            <p:ph type="tbl" sz="quarter" idx="14"/>
            <p:extLst>
              <p:ext uri="{D42A27DB-BD31-4B8C-83A1-F6EECF244321}">
                <p14:modId xmlns:p14="http://schemas.microsoft.com/office/powerpoint/2010/main" val="760984118"/>
              </p:ext>
            </p:extLst>
          </p:nvPr>
        </p:nvGraphicFramePr>
        <p:xfrm>
          <a:off x="1643605" y="895350"/>
          <a:ext cx="9537539" cy="5318049"/>
        </p:xfrm>
        <a:graphic>
          <a:graphicData uri="http://schemas.openxmlformats.org/drawingml/2006/table">
            <a:tbl>
              <a:tblPr firstRow="1" bandRow="1">
                <a:tableStyleId>{7E9639D4-E3E2-4D34-9284-5A2195B3D0D7}</a:tableStyleId>
              </a:tblPr>
              <a:tblGrid>
                <a:gridCol w="4930815">
                  <a:extLst>
                    <a:ext uri="{9D8B030D-6E8A-4147-A177-3AD203B41FA5}">
                      <a16:colId xmlns:a16="http://schemas.microsoft.com/office/drawing/2014/main" val="149845700"/>
                    </a:ext>
                  </a:extLst>
                </a:gridCol>
                <a:gridCol w="4606724">
                  <a:extLst>
                    <a:ext uri="{9D8B030D-6E8A-4147-A177-3AD203B41FA5}">
                      <a16:colId xmlns:a16="http://schemas.microsoft.com/office/drawing/2014/main" val="3119692462"/>
                    </a:ext>
                  </a:extLst>
                </a:gridCol>
              </a:tblGrid>
              <a:tr h="810285">
                <a:tc>
                  <a:txBody>
                    <a:bodyPr/>
                    <a:lstStyle/>
                    <a:p>
                      <a:pPr algn="ctr"/>
                      <a:r>
                        <a:rPr lang="en-US" b="0" dirty="0"/>
                        <a:t>RELATIONAL DATABASE</a:t>
                      </a:r>
                    </a:p>
                  </a:txBody>
                  <a:tcPr anchor="ctr"/>
                </a:tc>
                <a:tc>
                  <a:txBody>
                    <a:bodyPr/>
                    <a:lstStyle/>
                    <a:p>
                      <a:pPr algn="ctr"/>
                      <a:r>
                        <a:rPr lang="en-US" b="0" dirty="0"/>
                        <a:t>NON-RELATIONAL DATABASE</a:t>
                      </a:r>
                    </a:p>
                  </a:txBody>
                  <a:tcPr anchor="ctr"/>
                </a:tc>
                <a:extLst>
                  <a:ext uri="{0D108BD9-81ED-4DB2-BD59-A6C34878D82A}">
                    <a16:rowId xmlns:a16="http://schemas.microsoft.com/office/drawing/2014/main" val="3298013591"/>
                  </a:ext>
                </a:extLst>
              </a:tr>
              <a:tr h="839540">
                <a:tc>
                  <a:txBody>
                    <a:bodyPr/>
                    <a:lstStyle/>
                    <a:p>
                      <a:pPr algn="ctr"/>
                      <a:r>
                        <a:rPr lang="en-GB" dirty="0"/>
                        <a:t>Uses </a:t>
                      </a:r>
                      <a:r>
                        <a:rPr lang="en-GB" b="1" dirty="0"/>
                        <a:t>SQL</a:t>
                      </a:r>
                      <a:r>
                        <a:rPr lang="en-GB" dirty="0"/>
                        <a:t> (Structured Query Language), a powerful, standard language for querying.</a:t>
                      </a:r>
                      <a:endParaRPr lang="en-US" dirty="0"/>
                    </a:p>
                  </a:txBody>
                  <a:tcPr anchor="ctr"/>
                </a:tc>
                <a:tc>
                  <a:txBody>
                    <a:bodyPr/>
                    <a:lstStyle/>
                    <a:p>
                      <a:pPr algn="ctr"/>
                      <a:r>
                        <a:rPr lang="en-GB" dirty="0"/>
                        <a:t>No standardized query language; varies depending on the database type (e.g., MongoDB uses a JSON-like query language).</a:t>
                      </a:r>
                      <a:endParaRPr lang="en-US" dirty="0"/>
                    </a:p>
                  </a:txBody>
                  <a:tcPr anchor="ctr"/>
                </a:tc>
                <a:extLst>
                  <a:ext uri="{0D108BD9-81ED-4DB2-BD59-A6C34878D82A}">
                    <a16:rowId xmlns:a16="http://schemas.microsoft.com/office/drawing/2014/main" val="3873867931"/>
                  </a:ext>
                </a:extLst>
              </a:tr>
              <a:tr h="839540">
                <a:tc>
                  <a:txBody>
                    <a:bodyPr/>
                    <a:lstStyle/>
                    <a:p>
                      <a:r>
                        <a:rPr lang="en-GB" dirty="0"/>
                        <a:t>Strong data integrity, with schema enforcement and constraints (primary/foreign keys).</a:t>
                      </a:r>
                    </a:p>
                  </a:txBody>
                  <a:tcPr anchor="ctr"/>
                </a:tc>
                <a:tc>
                  <a:txBody>
                    <a:bodyPr/>
                    <a:lstStyle/>
                    <a:p>
                      <a:pPr algn="ctr"/>
                      <a:r>
                        <a:rPr lang="en-GB" dirty="0"/>
                        <a:t>Less rigid data integrity; allows flexible, schema-less data, making it easier to handle changing data requirements.</a:t>
                      </a:r>
                      <a:endParaRPr lang="en-US" dirty="0"/>
                    </a:p>
                  </a:txBody>
                  <a:tcPr anchor="ctr"/>
                </a:tc>
                <a:extLst>
                  <a:ext uri="{0D108BD9-81ED-4DB2-BD59-A6C34878D82A}">
                    <a16:rowId xmlns:a16="http://schemas.microsoft.com/office/drawing/2014/main" val="85209771"/>
                  </a:ext>
                </a:extLst>
              </a:tr>
              <a:tr h="587640">
                <a:tc>
                  <a:txBody>
                    <a:bodyPr/>
                    <a:lstStyle/>
                    <a:p>
                      <a:pPr algn="ctr"/>
                      <a:r>
                        <a:rPr lang="en-GB" dirty="0"/>
                        <a:t>Mature backup and recovery processes with built-in support for data integrity.</a:t>
                      </a:r>
                      <a:endParaRPr lang="en-US" dirty="0"/>
                    </a:p>
                  </a:txBody>
                  <a:tcPr anchor="ctr"/>
                </a:tc>
                <a:tc>
                  <a:txBody>
                    <a:bodyPr/>
                    <a:lstStyle/>
                    <a:p>
                      <a:pPr algn="ctr"/>
                      <a:r>
                        <a:rPr lang="en-GB" dirty="0"/>
                        <a:t>Backup and recovery can be more complex, especially in distributed setups.</a:t>
                      </a:r>
                      <a:endParaRPr lang="en-US" dirty="0"/>
                    </a:p>
                  </a:txBody>
                  <a:tcPr anchor="ctr"/>
                </a:tc>
                <a:extLst>
                  <a:ext uri="{0D108BD9-81ED-4DB2-BD59-A6C34878D82A}">
                    <a16:rowId xmlns:a16="http://schemas.microsoft.com/office/drawing/2014/main" val="4061031278"/>
                  </a:ext>
                </a:extLst>
              </a:tr>
              <a:tr h="839540">
                <a:tc>
                  <a:txBody>
                    <a:bodyPr/>
                    <a:lstStyle/>
                    <a:p>
                      <a:pPr algn="ctr"/>
                      <a:r>
                        <a:rPr lang="en-GB" dirty="0"/>
                        <a:t>High performance for smaller datasets and structured data with complex queries.</a:t>
                      </a:r>
                      <a:endParaRPr lang="en-US" dirty="0"/>
                    </a:p>
                  </a:txBody>
                  <a:tcPr anchor="ctr"/>
                </a:tc>
                <a:tc>
                  <a:txBody>
                    <a:bodyPr/>
                    <a:lstStyle/>
                    <a:p>
                      <a:pPr algn="ctr"/>
                      <a:r>
                        <a:rPr lang="en-GB" dirty="0"/>
                        <a:t>May not perform as well on small, highly structured datasets compared to RDBMS.</a:t>
                      </a:r>
                      <a:endParaRPr lang="en-US" dirty="0"/>
                    </a:p>
                  </a:txBody>
                  <a:tcPr anchor="ctr"/>
                </a:tc>
                <a:extLst>
                  <a:ext uri="{0D108BD9-81ED-4DB2-BD59-A6C34878D82A}">
                    <a16:rowId xmlns:a16="http://schemas.microsoft.com/office/drawing/2014/main" val="3591840781"/>
                  </a:ext>
                </a:extLst>
              </a:tr>
              <a:tr h="1199344">
                <a:tc>
                  <a:txBody>
                    <a:bodyPr/>
                    <a:lstStyle/>
                    <a:p>
                      <a:pPr algn="ctr"/>
                      <a:r>
                        <a:rPr lang="en-GB" dirty="0"/>
                        <a:t>Can struggle with massive datasets, requiring more expensive vertical scaling.</a:t>
                      </a:r>
                      <a:endParaRPr lang="en-US" dirty="0"/>
                    </a:p>
                  </a:txBody>
                  <a:tcPr anchor="ctr"/>
                </a:tc>
                <a:tc>
                  <a:txBody>
                    <a:bodyPr/>
                    <a:lstStyle/>
                    <a:p>
                      <a:pPr algn="ctr"/>
                      <a:r>
                        <a:rPr lang="en-GB" dirty="0"/>
                        <a:t>Excellent for handling large, distributed datasets, often faster in high-traffic environments due to horizontal scalability.</a:t>
                      </a:r>
                      <a:endParaRPr lang="en-US" dirty="0"/>
                    </a:p>
                  </a:txBody>
                  <a:tcPr anchor="ctr"/>
                </a:tc>
                <a:extLst>
                  <a:ext uri="{0D108BD9-81ED-4DB2-BD59-A6C34878D82A}">
                    <a16:rowId xmlns:a16="http://schemas.microsoft.com/office/drawing/2014/main" val="335389741"/>
                  </a:ext>
                </a:extLst>
              </a:tr>
            </a:tbl>
          </a:graphicData>
        </a:graphic>
      </p:graphicFrame>
      <p:sp>
        <p:nvSpPr>
          <p:cNvPr id="5" name="Slide Number Placeholder 4">
            <a:extLst>
              <a:ext uri="{FF2B5EF4-FFF2-40B4-BE49-F238E27FC236}">
                <a16:creationId xmlns:a16="http://schemas.microsoft.com/office/drawing/2014/main" id="{E74B0ADB-527F-A58C-9372-D8502ED6F918}"/>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073111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2E3E0-8CEF-8016-3EA5-39D24107064C}"/>
              </a:ext>
            </a:extLst>
          </p:cNvPr>
          <p:cNvSpPr>
            <a:spLocks noGrp="1"/>
          </p:cNvSpPr>
          <p:nvPr>
            <p:ph type="ctrTitle"/>
          </p:nvPr>
        </p:nvSpPr>
        <p:spPr>
          <a:xfrm>
            <a:off x="4267200" y="9973"/>
            <a:ext cx="4179570" cy="558740"/>
          </a:xfrm>
        </p:spPr>
        <p:txBody>
          <a:bodyPr/>
          <a:lstStyle/>
          <a:p>
            <a:pPr algn="ctr"/>
            <a:r>
              <a:rPr lang="en-GB" dirty="0">
                <a:solidFill>
                  <a:schemeClr val="tx2">
                    <a:lumMod val="50000"/>
                  </a:schemeClr>
                </a:solidFill>
                <a:latin typeface="Mongolian Baiti" panose="03000500000000000000" pitchFamily="66" charset="0"/>
                <a:cs typeface="Mongolian Baiti" panose="03000500000000000000" pitchFamily="66" charset="0"/>
              </a:rPr>
              <a:t>SUMMARY</a:t>
            </a:r>
            <a:endParaRPr lang="en-NG" dirty="0">
              <a:solidFill>
                <a:schemeClr val="tx2">
                  <a:lumMod val="50000"/>
                </a:schemeClr>
              </a:solidFill>
              <a:latin typeface="Mongolian Baiti" panose="03000500000000000000" pitchFamily="66" charset="0"/>
              <a:cs typeface="Mongolian Baiti" panose="03000500000000000000" pitchFamily="66" charset="0"/>
            </a:endParaRPr>
          </a:p>
        </p:txBody>
      </p:sp>
      <p:sp>
        <p:nvSpPr>
          <p:cNvPr id="4" name="Slide Number Placeholder 3">
            <a:extLst>
              <a:ext uri="{FF2B5EF4-FFF2-40B4-BE49-F238E27FC236}">
                <a16:creationId xmlns:a16="http://schemas.microsoft.com/office/drawing/2014/main" id="{34790D44-CFE4-57FB-DE06-CBFB53DF961E}"/>
              </a:ext>
            </a:extLst>
          </p:cNvPr>
          <p:cNvSpPr>
            <a:spLocks noGrp="1"/>
          </p:cNvSpPr>
          <p:nvPr>
            <p:ph type="sldNum" sz="quarter" idx="12"/>
          </p:nvPr>
        </p:nvSpPr>
        <p:spPr/>
        <p:txBody>
          <a:bodyPr/>
          <a:lstStyle/>
          <a:p>
            <a:fld id="{A49DFD55-3C28-40EF-9E31-A92D2E4017FF}" type="slidenum">
              <a:rPr lang="en-US" smtClean="0"/>
              <a:pPr/>
              <a:t>12</a:t>
            </a:fld>
            <a:endParaRPr lang="en-US" dirty="0"/>
          </a:p>
        </p:txBody>
      </p:sp>
      <p:graphicFrame>
        <p:nvGraphicFramePr>
          <p:cNvPr id="13" name="Table Placeholder 2">
            <a:extLst>
              <a:ext uri="{FF2B5EF4-FFF2-40B4-BE49-F238E27FC236}">
                <a16:creationId xmlns:a16="http://schemas.microsoft.com/office/drawing/2014/main" id="{4A94C7BE-6E60-66F0-EFD4-2F452B0D743A}"/>
              </a:ext>
            </a:extLst>
          </p:cNvPr>
          <p:cNvGraphicFramePr>
            <a:graphicFrameLocks/>
          </p:cNvGraphicFramePr>
          <p:nvPr>
            <p:extLst>
              <p:ext uri="{D42A27DB-BD31-4B8C-83A1-F6EECF244321}">
                <p14:modId xmlns:p14="http://schemas.microsoft.com/office/powerpoint/2010/main" val="1054328439"/>
              </p:ext>
            </p:extLst>
          </p:nvPr>
        </p:nvGraphicFramePr>
        <p:xfrm>
          <a:off x="1965583" y="568715"/>
          <a:ext cx="9388216" cy="5977528"/>
        </p:xfrm>
        <a:graphic>
          <a:graphicData uri="http://schemas.openxmlformats.org/drawingml/2006/table">
            <a:tbl>
              <a:tblPr firstRow="1" bandRow="1">
                <a:tableStyleId>{7E9639D4-E3E2-4D34-9284-5A2195B3D0D7}</a:tableStyleId>
              </a:tblPr>
              <a:tblGrid>
                <a:gridCol w="2305334">
                  <a:extLst>
                    <a:ext uri="{9D8B030D-6E8A-4147-A177-3AD203B41FA5}">
                      <a16:colId xmlns:a16="http://schemas.microsoft.com/office/drawing/2014/main" val="127040821"/>
                    </a:ext>
                  </a:extLst>
                </a:gridCol>
                <a:gridCol w="3724507">
                  <a:extLst>
                    <a:ext uri="{9D8B030D-6E8A-4147-A177-3AD203B41FA5}">
                      <a16:colId xmlns:a16="http://schemas.microsoft.com/office/drawing/2014/main" val="149845700"/>
                    </a:ext>
                  </a:extLst>
                </a:gridCol>
                <a:gridCol w="3358375">
                  <a:extLst>
                    <a:ext uri="{9D8B030D-6E8A-4147-A177-3AD203B41FA5}">
                      <a16:colId xmlns:a16="http://schemas.microsoft.com/office/drawing/2014/main" val="3119692462"/>
                    </a:ext>
                  </a:extLst>
                </a:gridCol>
              </a:tblGrid>
              <a:tr h="6119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Mongolian Baiti" panose="03000500000000000000" pitchFamily="66" charset="0"/>
                          <a:cs typeface="Mongolian Baiti" panose="03000500000000000000" pitchFamily="66" charset="0"/>
                        </a:rPr>
                        <a:t>ASPECT</a:t>
                      </a:r>
                      <a:endParaRPr lang="en-NG" dirty="0">
                        <a:latin typeface="Mongolian Baiti" panose="03000500000000000000" pitchFamily="66" charset="0"/>
                        <a:cs typeface="Mongolian Baiti" panose="03000500000000000000" pitchFamily="66"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Mongolian Baiti" panose="03000500000000000000" pitchFamily="66" charset="0"/>
                          <a:cs typeface="Mongolian Baiti" panose="03000500000000000000" pitchFamily="66" charset="0"/>
                        </a:rPr>
                        <a:t>RELATIONAL DATABASE (RDBMS)</a:t>
                      </a:r>
                      <a:endParaRPr lang="en-NG" dirty="0">
                        <a:latin typeface="Mongolian Baiti" panose="03000500000000000000" pitchFamily="66" charset="0"/>
                        <a:cs typeface="Mongolian Baiti" panose="03000500000000000000" pitchFamily="66"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Mongolian Baiti" panose="03000500000000000000" pitchFamily="66" charset="0"/>
                          <a:cs typeface="Mongolian Baiti" panose="03000500000000000000" pitchFamily="66" charset="0"/>
                        </a:rPr>
                        <a:t>NON-RELATIONAL</a:t>
                      </a:r>
                      <a:r>
                        <a:rPr lang="en-GB" baseline="0" dirty="0">
                          <a:latin typeface="Mongolian Baiti" panose="03000500000000000000" pitchFamily="66" charset="0"/>
                          <a:cs typeface="Mongolian Baiti" panose="03000500000000000000" pitchFamily="66" charset="0"/>
                        </a:rPr>
                        <a:t> DATABASE (NoSQL)</a:t>
                      </a:r>
                      <a:endParaRPr lang="en-NG" dirty="0">
                        <a:latin typeface="Mongolian Baiti" panose="03000500000000000000" pitchFamily="66" charset="0"/>
                        <a:cs typeface="Mongolian Baiti" panose="03000500000000000000" pitchFamily="66" charset="0"/>
                      </a:endParaRPr>
                    </a:p>
                  </a:txBody>
                  <a:tcPr anchor="ctr"/>
                </a:tc>
                <a:extLst>
                  <a:ext uri="{0D108BD9-81ED-4DB2-BD59-A6C34878D82A}">
                    <a16:rowId xmlns:a16="http://schemas.microsoft.com/office/drawing/2014/main" val="3298013591"/>
                  </a:ext>
                </a:extLst>
              </a:tr>
              <a:tr h="611964">
                <a:tc>
                  <a:txBody>
                    <a:bodyPr/>
                    <a:lstStyle/>
                    <a:p>
                      <a:pPr algn="l"/>
                      <a:r>
                        <a:rPr lang="en-US" b="1" dirty="0">
                          <a:solidFill>
                            <a:schemeClr val="bg1"/>
                          </a:solidFill>
                          <a:latin typeface="Mongolian Baiti" panose="03000500000000000000" pitchFamily="66" charset="0"/>
                          <a:cs typeface="Mongolian Baiti" panose="03000500000000000000" pitchFamily="66" charset="0"/>
                        </a:rPr>
                        <a:t>STRUCTURE</a:t>
                      </a:r>
                    </a:p>
                  </a:txBody>
                  <a:tcPr anchor="ctr">
                    <a:solidFill>
                      <a:schemeClr val="tx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Mongolian Baiti" panose="03000500000000000000" pitchFamily="66" charset="0"/>
                          <a:cs typeface="Mongolian Baiti" panose="03000500000000000000" pitchFamily="66" charset="0"/>
                        </a:rPr>
                        <a:t>TABLES</a:t>
                      </a:r>
                      <a:r>
                        <a:rPr lang="en-GB" dirty="0">
                          <a:latin typeface="Mongolian Baiti" panose="03000500000000000000" pitchFamily="66" charset="0"/>
                          <a:cs typeface="Mongolian Baiti" panose="03000500000000000000" pitchFamily="66" charset="0"/>
                        </a:rPr>
                        <a:t> with rows &amp; columns</a:t>
                      </a:r>
                      <a:endParaRPr lang="en-NG" dirty="0">
                        <a:latin typeface="Mongolian Baiti" panose="03000500000000000000" pitchFamily="66" charset="0"/>
                        <a:cs typeface="Mongolian Baiti" panose="03000500000000000000" pitchFamily="66"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Mongolian Baiti" panose="03000500000000000000" pitchFamily="66" charset="0"/>
                          <a:cs typeface="Mongolian Baiti" panose="03000500000000000000" pitchFamily="66" charset="0"/>
                        </a:rPr>
                        <a:t>DOCUMENTS, GRAPHS, KEY-VALUE PAIRS etc.</a:t>
                      </a:r>
                      <a:endParaRPr lang="en-NG" dirty="0">
                        <a:latin typeface="Mongolian Baiti" panose="03000500000000000000" pitchFamily="66" charset="0"/>
                        <a:cs typeface="Mongolian Baiti" panose="03000500000000000000" pitchFamily="66" charset="0"/>
                      </a:endParaRPr>
                    </a:p>
                  </a:txBody>
                  <a:tcPr anchor="ctr"/>
                </a:tc>
                <a:extLst>
                  <a:ext uri="{0D108BD9-81ED-4DB2-BD59-A6C34878D82A}">
                    <a16:rowId xmlns:a16="http://schemas.microsoft.com/office/drawing/2014/main" val="3873867931"/>
                  </a:ext>
                </a:extLst>
              </a:tr>
              <a:tr h="712099">
                <a:tc>
                  <a:txBody>
                    <a:bodyPr/>
                    <a:lstStyle/>
                    <a:p>
                      <a:pPr algn="l"/>
                      <a:r>
                        <a:rPr lang="en-US" b="1" dirty="0">
                          <a:solidFill>
                            <a:schemeClr val="bg1"/>
                          </a:solidFill>
                          <a:latin typeface="Mongolian Baiti" panose="03000500000000000000" pitchFamily="66" charset="0"/>
                          <a:cs typeface="Mongolian Baiti" panose="03000500000000000000" pitchFamily="66" charset="0"/>
                        </a:rPr>
                        <a:t>RELATIONSHIPS</a:t>
                      </a:r>
                    </a:p>
                  </a:txBody>
                  <a:tcPr anchor="ctr">
                    <a:solidFill>
                      <a:schemeClr val="tx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Mongolian Baiti" panose="03000500000000000000" pitchFamily="66" charset="0"/>
                          <a:cs typeface="Mongolian Baiti" panose="03000500000000000000" pitchFamily="66" charset="0"/>
                        </a:rPr>
                        <a:t>Strong</a:t>
                      </a:r>
                      <a:r>
                        <a:rPr lang="en-GB" dirty="0">
                          <a:latin typeface="Mongolian Baiti" panose="03000500000000000000" pitchFamily="66" charset="0"/>
                          <a:cs typeface="Mongolian Baiti" panose="03000500000000000000" pitchFamily="66" charset="0"/>
                        </a:rPr>
                        <a:t> relationships using </a:t>
                      </a:r>
                      <a:r>
                        <a:rPr lang="en-GB" b="0" i="0" dirty="0">
                          <a:highlight>
                            <a:srgbClr val="898989"/>
                          </a:highlight>
                          <a:latin typeface="Mongolian Baiti" panose="03000500000000000000" pitchFamily="66" charset="0"/>
                          <a:cs typeface="Mongolian Baiti" panose="03000500000000000000" pitchFamily="66" charset="0"/>
                        </a:rPr>
                        <a:t>FOREIGN KEYS</a:t>
                      </a:r>
                      <a:endParaRPr lang="en-NG" b="0" i="0" dirty="0">
                        <a:highlight>
                          <a:srgbClr val="898989"/>
                        </a:highlight>
                        <a:latin typeface="Mongolian Baiti" panose="03000500000000000000" pitchFamily="66" charset="0"/>
                        <a:cs typeface="Mongolian Baiti" panose="03000500000000000000" pitchFamily="66"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Mongolian Baiti" panose="03000500000000000000" pitchFamily="66" charset="0"/>
                          <a:cs typeface="Mongolian Baiti" panose="03000500000000000000" pitchFamily="66" charset="0"/>
                        </a:rPr>
                        <a:t>Limited</a:t>
                      </a:r>
                      <a:r>
                        <a:rPr lang="en-GB" dirty="0">
                          <a:latin typeface="Mongolian Baiti" panose="03000500000000000000" pitchFamily="66" charset="0"/>
                          <a:cs typeface="Mongolian Baiti" panose="03000500000000000000" pitchFamily="66" charset="0"/>
                        </a:rPr>
                        <a:t> relationships or stored in embedded documents</a:t>
                      </a:r>
                      <a:endParaRPr lang="en-NG" dirty="0">
                        <a:latin typeface="Mongolian Baiti" panose="03000500000000000000" pitchFamily="66" charset="0"/>
                        <a:cs typeface="Mongolian Baiti" panose="03000500000000000000" pitchFamily="66" charset="0"/>
                      </a:endParaRPr>
                    </a:p>
                  </a:txBody>
                  <a:tcPr anchor="ctr"/>
                </a:tc>
                <a:extLst>
                  <a:ext uri="{0D108BD9-81ED-4DB2-BD59-A6C34878D82A}">
                    <a16:rowId xmlns:a16="http://schemas.microsoft.com/office/drawing/2014/main" val="85209771"/>
                  </a:ext>
                </a:extLst>
              </a:tr>
              <a:tr h="594918">
                <a:tc>
                  <a:txBody>
                    <a:bodyPr/>
                    <a:lstStyle/>
                    <a:p>
                      <a:pPr algn="l"/>
                      <a:r>
                        <a:rPr lang="en-US" b="1" dirty="0">
                          <a:solidFill>
                            <a:schemeClr val="bg1"/>
                          </a:solidFill>
                          <a:latin typeface="Mongolian Baiti" panose="03000500000000000000" pitchFamily="66" charset="0"/>
                          <a:cs typeface="Mongolian Baiti" panose="03000500000000000000" pitchFamily="66" charset="0"/>
                        </a:rPr>
                        <a:t>SCHEMA</a:t>
                      </a:r>
                    </a:p>
                  </a:txBody>
                  <a:tcPr anchor="ctr">
                    <a:solidFill>
                      <a:schemeClr val="tx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Mongolian Baiti" panose="03000500000000000000" pitchFamily="66" charset="0"/>
                          <a:cs typeface="Mongolian Baiti" panose="03000500000000000000" pitchFamily="66" charset="0"/>
                        </a:rPr>
                        <a:t>Fixed Schema</a:t>
                      </a:r>
                      <a:endParaRPr lang="en-NG" dirty="0">
                        <a:latin typeface="Mongolian Baiti" panose="03000500000000000000" pitchFamily="66" charset="0"/>
                        <a:cs typeface="Mongolian Baiti" panose="03000500000000000000" pitchFamily="66"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Mongolian Baiti" panose="03000500000000000000" pitchFamily="66" charset="0"/>
                          <a:cs typeface="Mongolian Baiti" panose="03000500000000000000" pitchFamily="66" charset="0"/>
                        </a:rPr>
                        <a:t>Flexible, Dynamic or Schema-less</a:t>
                      </a:r>
                      <a:endParaRPr lang="en-NG" dirty="0">
                        <a:latin typeface="Mongolian Baiti" panose="03000500000000000000" pitchFamily="66" charset="0"/>
                        <a:cs typeface="Mongolian Baiti" panose="03000500000000000000" pitchFamily="66" charset="0"/>
                      </a:endParaRPr>
                    </a:p>
                  </a:txBody>
                  <a:tcPr anchor="ctr"/>
                </a:tc>
                <a:extLst>
                  <a:ext uri="{0D108BD9-81ED-4DB2-BD59-A6C34878D82A}">
                    <a16:rowId xmlns:a16="http://schemas.microsoft.com/office/drawing/2014/main" val="4061031278"/>
                  </a:ext>
                </a:extLst>
              </a:tr>
              <a:tr h="740729">
                <a:tc>
                  <a:txBody>
                    <a:bodyPr/>
                    <a:lstStyle/>
                    <a:p>
                      <a:pPr algn="l"/>
                      <a:r>
                        <a:rPr lang="en-US" b="1" dirty="0">
                          <a:solidFill>
                            <a:schemeClr val="bg1"/>
                          </a:solidFill>
                          <a:latin typeface="Mongolian Baiti" panose="03000500000000000000" pitchFamily="66" charset="0"/>
                          <a:cs typeface="Mongolian Baiti" panose="03000500000000000000" pitchFamily="66" charset="0"/>
                        </a:rPr>
                        <a:t>QUERY LANGUAGE</a:t>
                      </a:r>
                    </a:p>
                  </a:txBody>
                  <a:tcPr anchor="ctr">
                    <a:solidFill>
                      <a:schemeClr val="tx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Mongolian Baiti" panose="03000500000000000000" pitchFamily="66" charset="0"/>
                          <a:cs typeface="Mongolian Baiti" panose="03000500000000000000" pitchFamily="66" charset="0"/>
                        </a:rPr>
                        <a:t>SQL (structured query language)</a:t>
                      </a:r>
                      <a:endParaRPr lang="en-NG" dirty="0">
                        <a:latin typeface="Mongolian Baiti" panose="03000500000000000000" pitchFamily="66" charset="0"/>
                        <a:cs typeface="Mongolian Baiti" panose="03000500000000000000" pitchFamily="66"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Mongolian Baiti" panose="03000500000000000000" pitchFamily="66" charset="0"/>
                          <a:cs typeface="Mongolian Baiti" panose="03000500000000000000" pitchFamily="66" charset="0"/>
                        </a:rPr>
                        <a:t>VARIES</a:t>
                      </a:r>
                      <a:endParaRPr lang="en-NG" dirty="0">
                        <a:latin typeface="Mongolian Baiti" panose="03000500000000000000" pitchFamily="66" charset="0"/>
                        <a:cs typeface="Mongolian Baiti" panose="03000500000000000000" pitchFamily="66" charset="0"/>
                      </a:endParaRPr>
                    </a:p>
                  </a:txBody>
                  <a:tcPr anchor="ctr"/>
                </a:tc>
                <a:extLst>
                  <a:ext uri="{0D108BD9-81ED-4DB2-BD59-A6C34878D82A}">
                    <a16:rowId xmlns:a16="http://schemas.microsoft.com/office/drawing/2014/main" val="3591840781"/>
                  </a:ext>
                </a:extLst>
              </a:tr>
              <a:tr h="798179">
                <a:tc>
                  <a:txBody>
                    <a:bodyPr/>
                    <a:lstStyle/>
                    <a:p>
                      <a:pPr algn="l"/>
                      <a:r>
                        <a:rPr lang="en-US" b="1" dirty="0">
                          <a:solidFill>
                            <a:schemeClr val="bg1"/>
                          </a:solidFill>
                          <a:latin typeface="Mongolian Baiti" panose="03000500000000000000" pitchFamily="66" charset="0"/>
                          <a:cs typeface="Mongolian Baiti" panose="03000500000000000000" pitchFamily="66" charset="0"/>
                        </a:rPr>
                        <a:t>SCALABILITY</a:t>
                      </a:r>
                    </a:p>
                  </a:txBody>
                  <a:tcPr anchor="ctr">
                    <a:solidFill>
                      <a:schemeClr val="tx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Mongolian Baiti" panose="03000500000000000000" pitchFamily="66" charset="0"/>
                          <a:cs typeface="Mongolian Baiti" panose="03000500000000000000" pitchFamily="66" charset="0"/>
                        </a:rPr>
                        <a:t>VERTICAL scaling(add more resources)</a:t>
                      </a:r>
                      <a:endParaRPr lang="en-NG" dirty="0">
                        <a:latin typeface="Mongolian Baiti" panose="03000500000000000000" pitchFamily="66" charset="0"/>
                        <a:cs typeface="Mongolian Baiti" panose="03000500000000000000" pitchFamily="66"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Mongolian Baiti" panose="03000500000000000000" pitchFamily="66" charset="0"/>
                          <a:cs typeface="Mongolian Baiti" panose="03000500000000000000" pitchFamily="66" charset="0"/>
                        </a:rPr>
                        <a:t>HORIZONTAL scaling(add  more servers)</a:t>
                      </a:r>
                      <a:endParaRPr lang="en-NG" dirty="0">
                        <a:latin typeface="Mongolian Baiti" panose="03000500000000000000" pitchFamily="66" charset="0"/>
                        <a:cs typeface="Mongolian Baiti" panose="03000500000000000000" pitchFamily="66" charset="0"/>
                      </a:endParaRPr>
                    </a:p>
                  </a:txBody>
                  <a:tcPr anchor="ctr"/>
                </a:tc>
                <a:extLst>
                  <a:ext uri="{0D108BD9-81ED-4DB2-BD59-A6C34878D82A}">
                    <a16:rowId xmlns:a16="http://schemas.microsoft.com/office/drawing/2014/main" val="335389741"/>
                  </a:ext>
                </a:extLst>
              </a:tr>
              <a:tr h="862237">
                <a:tc>
                  <a:txBody>
                    <a:bodyPr/>
                    <a:lstStyle/>
                    <a:p>
                      <a:pPr algn="l"/>
                      <a:r>
                        <a:rPr lang="en-US" b="1" dirty="0">
                          <a:solidFill>
                            <a:schemeClr val="bg1"/>
                          </a:solidFill>
                          <a:latin typeface="Mongolian Baiti" panose="03000500000000000000" pitchFamily="66" charset="0"/>
                          <a:cs typeface="Mongolian Baiti" panose="03000500000000000000" pitchFamily="66" charset="0"/>
                        </a:rPr>
                        <a:t>DATA CONSISTENCY</a:t>
                      </a:r>
                    </a:p>
                  </a:txBody>
                  <a:tcPr anchor="ctr">
                    <a:solidFill>
                      <a:schemeClr val="tx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Mongolian Baiti" panose="03000500000000000000" pitchFamily="66" charset="0"/>
                          <a:cs typeface="Mongolian Baiti" panose="03000500000000000000" pitchFamily="66" charset="0"/>
                        </a:rPr>
                        <a:t>ACID-compliant (SRONG CONSISTENCY)</a:t>
                      </a:r>
                      <a:endParaRPr lang="en-NG" dirty="0">
                        <a:latin typeface="Mongolian Baiti" panose="03000500000000000000" pitchFamily="66" charset="0"/>
                        <a:cs typeface="Mongolian Baiti" panose="03000500000000000000" pitchFamily="66"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Mongolian Baiti" panose="03000500000000000000" pitchFamily="66" charset="0"/>
                          <a:cs typeface="Mongolian Baiti" panose="03000500000000000000" pitchFamily="66" charset="0"/>
                        </a:rPr>
                        <a:t>Mostly BASE-compliant (EVENTUAL CONSISTENCY)</a:t>
                      </a:r>
                      <a:endParaRPr lang="en-NG" dirty="0">
                        <a:latin typeface="Mongolian Baiti" panose="03000500000000000000" pitchFamily="66" charset="0"/>
                        <a:cs typeface="Mongolian Baiti" panose="03000500000000000000" pitchFamily="66" charset="0"/>
                      </a:endParaRPr>
                    </a:p>
                  </a:txBody>
                  <a:tcPr anchor="ctr"/>
                </a:tc>
                <a:extLst>
                  <a:ext uri="{0D108BD9-81ED-4DB2-BD59-A6C34878D82A}">
                    <a16:rowId xmlns:a16="http://schemas.microsoft.com/office/drawing/2014/main" val="887534040"/>
                  </a:ext>
                </a:extLst>
              </a:tr>
              <a:tr h="989206">
                <a:tc>
                  <a:txBody>
                    <a:bodyPr/>
                    <a:lstStyle/>
                    <a:p>
                      <a:pPr algn="l"/>
                      <a:r>
                        <a:rPr lang="en-US" b="1" dirty="0">
                          <a:solidFill>
                            <a:schemeClr val="bg1"/>
                          </a:solidFill>
                          <a:latin typeface="Mongolian Baiti" panose="03000500000000000000" pitchFamily="66" charset="0"/>
                          <a:cs typeface="Mongolian Baiti" panose="03000500000000000000" pitchFamily="66" charset="0"/>
                        </a:rPr>
                        <a:t>USE CASES</a:t>
                      </a:r>
                    </a:p>
                  </a:txBody>
                  <a:tcPr anchor="ctr">
                    <a:solidFill>
                      <a:schemeClr val="tx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Mongolian Baiti" panose="03000500000000000000" pitchFamily="66" charset="0"/>
                          <a:cs typeface="Mongolian Baiti" panose="03000500000000000000" pitchFamily="66" charset="0"/>
                        </a:rPr>
                        <a:t>BANKING, e-commerce, inventory management</a:t>
                      </a:r>
                      <a:endParaRPr lang="en-NG" dirty="0">
                        <a:latin typeface="Mongolian Baiti" panose="03000500000000000000" pitchFamily="66" charset="0"/>
                        <a:cs typeface="Mongolian Baiti" panose="03000500000000000000" pitchFamily="66"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Mongolian Baiti" panose="03000500000000000000" pitchFamily="66" charset="0"/>
                          <a:cs typeface="Mongolian Baiti" panose="03000500000000000000" pitchFamily="66" charset="0"/>
                        </a:rPr>
                        <a:t>Social media, IoT, Big Data analytics.</a:t>
                      </a:r>
                      <a:endParaRPr lang="en-NG" dirty="0">
                        <a:latin typeface="Mongolian Baiti" panose="03000500000000000000" pitchFamily="66" charset="0"/>
                        <a:cs typeface="Mongolian Baiti" panose="03000500000000000000" pitchFamily="66" charset="0"/>
                      </a:endParaRPr>
                    </a:p>
                  </a:txBody>
                  <a:tcPr anchor="ctr"/>
                </a:tc>
                <a:extLst>
                  <a:ext uri="{0D108BD9-81ED-4DB2-BD59-A6C34878D82A}">
                    <a16:rowId xmlns:a16="http://schemas.microsoft.com/office/drawing/2014/main" val="3934377886"/>
                  </a:ext>
                </a:extLst>
              </a:tr>
            </a:tbl>
          </a:graphicData>
        </a:graphic>
      </p:graphicFrame>
    </p:spTree>
    <p:extLst>
      <p:ext uri="{BB962C8B-B14F-4D97-AF65-F5344CB8AC3E}">
        <p14:creationId xmlns:p14="http://schemas.microsoft.com/office/powerpoint/2010/main" val="1111072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5476874" y="1671639"/>
            <a:ext cx="5884027" cy="1204912"/>
          </a:xfrm>
        </p:spPr>
        <p:txBody>
          <a:bodyPr anchor="b">
            <a:normAutofit/>
          </a:bodyPr>
          <a:lstStyle/>
          <a:p>
            <a:r>
              <a:rPr lang="en-US" b="1">
                <a:latin typeface="Times New Roman" panose="02020603050405020304" pitchFamily="18" charset="0"/>
                <a:cs typeface="Times New Roman" panose="02020603050405020304" pitchFamily="18" charset="0"/>
              </a:rPr>
              <a:t>CONTENTS</a:t>
            </a:r>
          </a:p>
        </p:txBody>
      </p:sp>
      <p:pic>
        <p:nvPicPr>
          <p:cNvPr id="6" name="Picture 5" descr="A computer server with a glowing top&#10;&#10;Description automatically generated with medium confidence">
            <a:extLst>
              <a:ext uri="{FF2B5EF4-FFF2-40B4-BE49-F238E27FC236}">
                <a16:creationId xmlns:a16="http://schemas.microsoft.com/office/drawing/2014/main" id="{4DD71A1D-6E4B-6B81-8A05-34D9E7A64D3F}"/>
              </a:ext>
            </a:extLst>
          </p:cNvPr>
          <p:cNvPicPr>
            <a:picLocks noChangeAspect="1"/>
          </p:cNvPicPr>
          <p:nvPr/>
        </p:nvPicPr>
        <p:blipFill>
          <a:blip r:embed="rId3"/>
          <a:srcRect l="16423" r="38733" b="-1"/>
          <a:stretch/>
        </p:blipFill>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noFill/>
        </p:spPr>
      </p:pic>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latin typeface="Times New Roman" panose="02020603050405020304" pitchFamily="18" charset="0"/>
                <a:cs typeface="Times New Roman" panose="02020603050405020304" pitchFamily="18" charset="0"/>
              </a:rPr>
              <a:pPr>
                <a:spcAft>
                  <a:spcPts val="600"/>
                </a:spcAft>
              </a:pPr>
              <a:t>2</a:t>
            </a:fld>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sz="half" idx="14"/>
          </p:nvPr>
        </p:nvSpPr>
        <p:spPr>
          <a:xfrm>
            <a:off x="5453725" y="3660774"/>
            <a:ext cx="5907176" cy="2536826"/>
          </a:xfrm>
        </p:spPr>
        <p:txBody>
          <a:bodyPr>
            <a:normAutofit/>
          </a:bodyPr>
          <a:lstStyle/>
          <a:p>
            <a:r>
              <a:rPr lang="en-US" b="1">
                <a:latin typeface="Times New Roman" panose="02020603050405020304" pitchFamily="18" charset="0"/>
                <a:cs typeface="Times New Roman" panose="02020603050405020304" pitchFamily="18" charset="0"/>
              </a:rPr>
              <a:t>DEFINITIONS</a:t>
            </a:r>
          </a:p>
          <a:p>
            <a:r>
              <a:rPr lang="en-US" b="1">
                <a:latin typeface="Times New Roman" panose="02020603050405020304" pitchFamily="18" charset="0"/>
                <a:cs typeface="Times New Roman" panose="02020603050405020304" pitchFamily="18" charset="0"/>
              </a:rPr>
              <a:t>                        STRUCTURE</a:t>
            </a:r>
          </a:p>
          <a:p>
            <a:r>
              <a:rPr lang="en-US" b="1">
                <a:latin typeface="Times New Roman" panose="02020603050405020304" pitchFamily="18" charset="0"/>
                <a:cs typeface="Times New Roman" panose="02020603050405020304" pitchFamily="18" charset="0"/>
              </a:rPr>
              <a:t>CHARACTERISTICS</a:t>
            </a:r>
          </a:p>
          <a:p>
            <a:r>
              <a:rPr lang="en-US" b="1">
                <a:latin typeface="Times New Roman" panose="02020603050405020304" pitchFamily="18" charset="0"/>
                <a:cs typeface="Times New Roman" panose="02020603050405020304" pitchFamily="18" charset="0"/>
              </a:rPr>
              <a:t>                        USES</a:t>
            </a:r>
          </a:p>
          <a:p>
            <a:r>
              <a:rPr lang="en-US" b="1">
                <a:latin typeface="Times New Roman" panose="02020603050405020304" pitchFamily="18" charset="0"/>
                <a:cs typeface="Times New Roman" panose="02020603050405020304" pitchFamily="18" charset="0"/>
              </a:rPr>
              <a:t>PROS &amp; CONS</a:t>
            </a:r>
          </a:p>
          <a:p>
            <a:r>
              <a:rPr lang="en-US" b="1">
                <a:latin typeface="Times New Roman" panose="02020603050405020304" pitchFamily="18" charset="0"/>
                <a:cs typeface="Times New Roman" panose="02020603050405020304" pitchFamily="18" charset="0"/>
              </a:rPr>
              <a:t>                         SUMMARY</a:t>
            </a:r>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title"/>
          </p:nvPr>
        </p:nvSpPr>
        <p:spPr>
          <a:xfrm>
            <a:off x="1322318" y="268360"/>
            <a:ext cx="7288282" cy="1002879"/>
          </a:xfrm>
        </p:spPr>
        <p:txBody>
          <a:bodyPr/>
          <a:lstStyle/>
          <a:p>
            <a:r>
              <a:rPr lang="en-US" dirty="0">
                <a:latin typeface="Times New Roman" panose="02020603050405020304" pitchFamily="18" charset="0"/>
                <a:cs typeface="Times New Roman" panose="02020603050405020304" pitchFamily="18" charset="0"/>
              </a:rPr>
              <a:t>DEFINITIONS</a:t>
            </a:r>
          </a:p>
        </p:txBody>
      </p:sp>
      <p:sp>
        <p:nvSpPr>
          <p:cNvPr id="3" name="Content Placeholder 2">
            <a:extLst>
              <a:ext uri="{FF2B5EF4-FFF2-40B4-BE49-F238E27FC236}">
                <a16:creationId xmlns:a16="http://schemas.microsoft.com/office/drawing/2014/main" id="{3A07086C-D84A-1EEE-6208-ECE624330363}"/>
              </a:ext>
            </a:extLst>
          </p:cNvPr>
          <p:cNvSpPr>
            <a:spLocks noGrp="1"/>
          </p:cNvSpPr>
          <p:nvPr>
            <p:ph sz="half" idx="2"/>
          </p:nvPr>
        </p:nvSpPr>
        <p:spPr>
          <a:xfrm>
            <a:off x="1322390" y="1471962"/>
            <a:ext cx="10029552" cy="1494261"/>
          </a:xfrm>
        </p:spPr>
        <p:txBody>
          <a:bodyPr>
            <a:normAutofit/>
          </a:bodyPr>
          <a:lstStyle/>
          <a:p>
            <a:r>
              <a:rPr lang="en-GB" b="0" dirty="0">
                <a:solidFill>
                  <a:schemeClr val="tx2">
                    <a:lumMod val="50000"/>
                  </a:schemeClr>
                </a:solidFill>
                <a:latin typeface="Times New Roman" panose="02020603050405020304" pitchFamily="18" charset="0"/>
                <a:cs typeface="Times New Roman" panose="02020603050405020304" pitchFamily="18" charset="0"/>
              </a:rPr>
              <a:t>For Context; what is a database?</a:t>
            </a:r>
          </a:p>
          <a:p>
            <a:r>
              <a:rPr lang="en-GB" b="0" dirty="0">
                <a:solidFill>
                  <a:schemeClr val="tx2">
                    <a:lumMod val="50000"/>
                  </a:schemeClr>
                </a:solidFill>
                <a:latin typeface="Times New Roman" panose="02020603050405020304" pitchFamily="18" charset="0"/>
                <a:cs typeface="Times New Roman" panose="02020603050405020304" pitchFamily="18" charset="0"/>
              </a:rPr>
              <a:t>A </a:t>
            </a:r>
            <a:r>
              <a:rPr lang="en-GB" dirty="0">
                <a:solidFill>
                  <a:schemeClr val="tx2">
                    <a:lumMod val="50000"/>
                  </a:schemeClr>
                </a:solidFill>
                <a:latin typeface="Times New Roman" panose="02020603050405020304" pitchFamily="18" charset="0"/>
                <a:cs typeface="Times New Roman" panose="02020603050405020304" pitchFamily="18" charset="0"/>
              </a:rPr>
              <a:t>Database</a:t>
            </a:r>
            <a:r>
              <a:rPr lang="en-GB" b="0" dirty="0">
                <a:solidFill>
                  <a:schemeClr val="tx2">
                    <a:lumMod val="50000"/>
                  </a:schemeClr>
                </a:solidFill>
                <a:latin typeface="Times New Roman" panose="02020603050405020304" pitchFamily="18" charset="0"/>
                <a:cs typeface="Times New Roman" panose="02020603050405020304" pitchFamily="18" charset="0"/>
              </a:rPr>
              <a:t> is an organized collection that is stored and managed so it can be easily accessed, modified, and retrieved. A good analogy for a database is a well-kept and organized </a:t>
            </a:r>
            <a:r>
              <a:rPr lang="en-GB" dirty="0">
                <a:solidFill>
                  <a:schemeClr val="tx2">
                    <a:lumMod val="50000"/>
                  </a:schemeClr>
                </a:solidFill>
                <a:latin typeface="Times New Roman" panose="02020603050405020304" pitchFamily="18" charset="0"/>
                <a:cs typeface="Times New Roman" panose="02020603050405020304" pitchFamily="18" charset="0"/>
              </a:rPr>
              <a:t>LIBRARY</a:t>
            </a:r>
            <a:r>
              <a:rPr lang="en-GB" b="0" dirty="0">
                <a:solidFill>
                  <a:schemeClr val="tx2">
                    <a:lumMod val="50000"/>
                  </a:schemeClr>
                </a:solidFill>
                <a:latin typeface="Times New Roman" panose="02020603050405020304" pitchFamily="18" charset="0"/>
                <a:cs typeface="Times New Roman" panose="02020603050405020304" pitchFamily="18" charset="0"/>
              </a:rPr>
              <a:t>. </a:t>
            </a:r>
          </a:p>
          <a:p>
            <a:r>
              <a:rPr lang="en-GB" b="0" dirty="0">
                <a:solidFill>
                  <a:schemeClr val="tx2">
                    <a:lumMod val="50000"/>
                  </a:schemeClr>
                </a:solidFill>
                <a:latin typeface="Times New Roman" panose="02020603050405020304" pitchFamily="18" charset="0"/>
                <a:cs typeface="Times New Roman" panose="02020603050405020304" pitchFamily="18" charset="0"/>
              </a:rPr>
              <a:t>There are two types of database: Relational (RDBMS) and Non-relational databases(NoSQL).</a:t>
            </a:r>
          </a:p>
          <a:p>
            <a:endParaRPr lang="en-NG" b="0"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B6B3469-AEA6-9896-2099-CD380C71AA3C}"/>
              </a:ext>
            </a:extLst>
          </p:cNvPr>
          <p:cNvSpPr txBox="1"/>
          <p:nvPr/>
        </p:nvSpPr>
        <p:spPr>
          <a:xfrm>
            <a:off x="1322318" y="3035803"/>
            <a:ext cx="3546088" cy="1754326"/>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Relational Database organizes data into </a:t>
            </a:r>
            <a:r>
              <a:rPr lang="en-GB" b="1" dirty="0">
                <a:latin typeface="Times New Roman" panose="02020603050405020304" pitchFamily="18" charset="0"/>
                <a:cs typeface="Times New Roman" panose="02020603050405020304" pitchFamily="18" charset="0"/>
              </a:rPr>
              <a:t>TABLES </a:t>
            </a:r>
            <a:r>
              <a:rPr lang="en-GB" dirty="0">
                <a:latin typeface="Times New Roman" panose="02020603050405020304" pitchFamily="18" charset="0"/>
                <a:cs typeface="Times New Roman" panose="02020603050405020304" pitchFamily="18" charset="0"/>
              </a:rPr>
              <a:t>(relations) with rows &amp; columns. Each table stores a specific type of data, and tables are connected by relationships using </a:t>
            </a:r>
            <a:r>
              <a:rPr lang="en-GB" b="1" dirty="0">
                <a:latin typeface="Times New Roman" panose="02020603050405020304" pitchFamily="18" charset="0"/>
                <a:cs typeface="Times New Roman" panose="02020603050405020304" pitchFamily="18" charset="0"/>
              </a:rPr>
              <a:t>KEYS</a:t>
            </a:r>
            <a:r>
              <a:rPr lang="en-GB" dirty="0">
                <a:latin typeface="Times New Roman" panose="02020603050405020304" pitchFamily="18" charset="0"/>
                <a:cs typeface="Times New Roman" panose="02020603050405020304" pitchFamily="18" charset="0"/>
              </a:rPr>
              <a:t>.</a:t>
            </a:r>
            <a:endParaRPr lang="en-NG"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B3998C1-D9C4-4115-2C4F-83955C80A1E3}"/>
              </a:ext>
            </a:extLst>
          </p:cNvPr>
          <p:cNvSpPr txBox="1"/>
          <p:nvPr/>
        </p:nvSpPr>
        <p:spPr>
          <a:xfrm>
            <a:off x="6770648" y="3035803"/>
            <a:ext cx="3679903" cy="923330"/>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Non-Relational databases store data in </a:t>
            </a:r>
            <a:r>
              <a:rPr lang="en-GB" b="1" dirty="0">
                <a:latin typeface="Times New Roman" panose="02020603050405020304" pitchFamily="18" charset="0"/>
                <a:cs typeface="Times New Roman" panose="02020603050405020304" pitchFamily="18" charset="0"/>
              </a:rPr>
              <a:t>non-tabular formats </a:t>
            </a:r>
            <a:r>
              <a:rPr lang="en-GB" dirty="0">
                <a:latin typeface="Times New Roman" panose="02020603050405020304" pitchFamily="18" charset="0"/>
                <a:cs typeface="Times New Roman" panose="02020603050405020304" pitchFamily="18" charset="0"/>
              </a:rPr>
              <a:t>such as documents, key-value pairs or graphs. </a:t>
            </a:r>
            <a:endParaRPr lang="en-NG"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CABB62F-D8B3-A477-05F3-2F8FEE593E46}"/>
              </a:ext>
            </a:extLst>
          </p:cNvPr>
          <p:cNvSpPr txBox="1"/>
          <p:nvPr/>
        </p:nvSpPr>
        <p:spPr>
          <a:xfrm>
            <a:off x="3095362" y="4730787"/>
            <a:ext cx="6345043" cy="1477328"/>
          </a:xfrm>
          <a:prstGeom prst="rect">
            <a:avLst/>
          </a:prstGeom>
          <a:noFill/>
        </p:spPr>
        <p:txBody>
          <a:bodyPr wrap="square" rtlCol="0">
            <a:spAutoFit/>
          </a:bodyPr>
          <a:lstStyle/>
          <a:p>
            <a:r>
              <a:rPr lang="en-GB" b="1" dirty="0">
                <a:highlight>
                  <a:srgbClr val="EFF6F8"/>
                </a:highlight>
                <a:latin typeface="Times New Roman" panose="02020603050405020304" pitchFamily="18" charset="0"/>
                <a:cs typeface="Times New Roman" panose="02020603050405020304" pitchFamily="18" charset="0"/>
              </a:rPr>
              <a:t>FUNDAMENTALLY, THE KEY DIFFERENCE BETWEEN THE TWO TYPES OF DATABASES BOILS DOWN TO THE PRESENCE AND ABSENCE OF TABLES IN ONE OR THE OTHER, AS WELL AS THE QUERY LANGUAGE USED TO STRUCTURE THEM.</a:t>
            </a:r>
            <a:endParaRPr lang="en-NG" b="1" dirty="0">
              <a:highlight>
                <a:srgbClr val="EFF6F8"/>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8796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22388" y="869794"/>
            <a:ext cx="7288282" cy="638796"/>
          </a:xfrm>
        </p:spPr>
        <p:txBody>
          <a:bodyPr/>
          <a:lstStyle/>
          <a:p>
            <a:r>
              <a:rPr lang="en-US" dirty="0">
                <a:latin typeface="Times New Roman" panose="02020603050405020304" pitchFamily="18" charset="0"/>
                <a:cs typeface="Times New Roman" panose="02020603050405020304" pitchFamily="18" charset="0"/>
              </a:rPr>
              <a:t>CHARACTERISTIC DIFFERENCES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1322388" y="1661532"/>
            <a:ext cx="3974441" cy="4508597"/>
          </a:xfrm>
        </p:spPr>
        <p:txBody>
          <a:bodyPr>
            <a:noAutofit/>
          </a:bodyPr>
          <a:lstStyle/>
          <a:p>
            <a:r>
              <a:rPr lang="en-US" sz="1700" dirty="0">
                <a:latin typeface="Times New Roman" panose="02020603050405020304" pitchFamily="18" charset="0"/>
                <a:cs typeface="Times New Roman" panose="02020603050405020304" pitchFamily="18" charset="0"/>
              </a:rPr>
              <a:t>RELATIONAL DATABASE (RDBMS)</a:t>
            </a:r>
          </a:p>
          <a:p>
            <a:pPr marL="285750" indent="-285750">
              <a:buFont typeface="Wingdings" panose="05000000000000000000" pitchFamily="2" charset="2"/>
              <a:buChar char="§"/>
            </a:pPr>
            <a:r>
              <a:rPr lang="en-US" sz="1700" dirty="0">
                <a:latin typeface="Times New Roman" panose="02020603050405020304" pitchFamily="18" charset="0"/>
                <a:cs typeface="Times New Roman" panose="02020603050405020304" pitchFamily="18" charset="0"/>
              </a:rPr>
              <a:t>Scales vertically (upgrading hardware)</a:t>
            </a:r>
          </a:p>
          <a:p>
            <a:pPr marL="285750" indent="-285750">
              <a:buFont typeface="Wingdings" panose="05000000000000000000" pitchFamily="2" charset="2"/>
              <a:buChar char="§"/>
            </a:pPr>
            <a:r>
              <a:rPr lang="en-US" sz="1700" dirty="0">
                <a:latin typeface="Times New Roman" panose="02020603050405020304" pitchFamily="18" charset="0"/>
                <a:cs typeface="Times New Roman" panose="02020603050405020304" pitchFamily="18" charset="0"/>
              </a:rPr>
              <a:t>Ideal for relationships between data</a:t>
            </a:r>
          </a:p>
          <a:p>
            <a:pPr marL="285750" indent="-285750">
              <a:buFont typeface="Wingdings" panose="05000000000000000000" pitchFamily="2" charset="2"/>
              <a:buChar char="§"/>
            </a:pPr>
            <a:r>
              <a:rPr kumimoji="0" lang="en-NG" altLang="en-NG"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Strict ACID compliance</a:t>
            </a:r>
            <a:r>
              <a:rPr kumimoji="0" lang="en-NG" altLang="en-NG"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NG" altLang="en-NG" sz="1700" i="0" u="none" strike="noStrike" cap="none" normalizeH="0" baseline="0" dirty="0">
                <a:ln>
                  <a:noFill/>
                </a:ln>
                <a:solidFill>
                  <a:schemeClr val="tx1"/>
                </a:solidFill>
                <a:effectLst/>
                <a:highlight>
                  <a:srgbClr val="EFF6F8"/>
                </a:highlight>
                <a:latin typeface="Times New Roman" panose="02020603050405020304" pitchFamily="18" charset="0"/>
                <a:cs typeface="Times New Roman" panose="02020603050405020304" pitchFamily="18" charset="0"/>
              </a:rPr>
              <a:t>(Atomicity, Consistency, Isolation, Durability). </a:t>
            </a:r>
            <a:r>
              <a:rPr kumimoji="0" lang="en-NG" altLang="en-NG" sz="17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ensures that transactions are processed reliably and the data remains consistent even in the event of system failures</a:t>
            </a:r>
            <a:r>
              <a:rPr lang="en-US" sz="1700" dirty="0">
                <a:latin typeface="Times New Roman" panose="02020603050405020304" pitchFamily="18" charset="0"/>
                <a:cs typeface="Times New Roman" panose="02020603050405020304" pitchFamily="18" charset="0"/>
              </a:rPr>
              <a:t>.</a:t>
            </a:r>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latin typeface="Times New Roman" panose="02020603050405020304" pitchFamily="18" charset="0"/>
                <a:cs typeface="Times New Roman" panose="02020603050405020304" pitchFamily="18" charset="0"/>
              </a:rPr>
              <a:pPr/>
              <a:t>4</a:t>
            </a:fld>
            <a:endParaRPr lang="en-US" dirty="0">
              <a:latin typeface="Times New Roman" panose="02020603050405020304" pitchFamily="18" charset="0"/>
              <a:cs typeface="Times New Roman" panose="02020603050405020304" pitchFamily="18" charset="0"/>
            </a:endParaRPr>
          </a:p>
        </p:txBody>
      </p:sp>
      <p:sp>
        <p:nvSpPr>
          <p:cNvPr id="4" name="Text Placeholder 2">
            <a:extLst>
              <a:ext uri="{FF2B5EF4-FFF2-40B4-BE49-F238E27FC236}">
                <a16:creationId xmlns:a16="http://schemas.microsoft.com/office/drawing/2014/main" id="{E6A1987A-2DB9-5619-9EB2-2DCFDFA7958B}"/>
              </a:ext>
            </a:extLst>
          </p:cNvPr>
          <p:cNvSpPr txBox="1">
            <a:spLocks/>
          </p:cNvSpPr>
          <p:nvPr/>
        </p:nvSpPr>
        <p:spPr>
          <a:xfrm>
            <a:off x="6096000" y="1646664"/>
            <a:ext cx="3974441" cy="4508597"/>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800" b="1"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NON-RELATIONAL DATABASE</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Scales horizontally (adds more servers) suitable for distributed systems</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Can handle large amounts of unstructured or semi-structured data</a:t>
            </a:r>
          </a:p>
          <a:p>
            <a:r>
              <a:rPr lang="en-GB" dirty="0">
                <a:latin typeface="Times New Roman" panose="02020603050405020304" pitchFamily="18" charset="0"/>
                <a:cs typeface="Times New Roman" panose="02020603050405020304" pitchFamily="18" charset="0"/>
              </a:rPr>
              <a:t>Generally, follow the BASE model </a:t>
            </a:r>
            <a:r>
              <a:rPr lang="en-GB" dirty="0">
                <a:highlight>
                  <a:srgbClr val="EFF6F8"/>
                </a:highlight>
                <a:latin typeface="Times New Roman" panose="02020603050405020304" pitchFamily="18" charset="0"/>
                <a:cs typeface="Times New Roman" panose="02020603050405020304" pitchFamily="18" charset="0"/>
              </a:rPr>
              <a:t>(Basically Available, Soft state, Eventually consistent), </a:t>
            </a:r>
            <a:r>
              <a:rPr lang="en-GB" dirty="0">
                <a:latin typeface="Times New Roman" panose="02020603050405020304" pitchFamily="18" charset="0"/>
                <a:cs typeface="Times New Roman" panose="02020603050405020304" pitchFamily="18" charset="0"/>
              </a:rPr>
              <a:t>which allows for eventual consistency rather than immediate consistency. This makes them suitable for systems where availability and partition tolerance (keeping the system running even with network failures) are more important than strict consistency.</a:t>
            </a:r>
          </a:p>
        </p:txBody>
      </p:sp>
    </p:spTree>
    <p:extLst>
      <p:ext uri="{BB962C8B-B14F-4D97-AF65-F5344CB8AC3E}">
        <p14:creationId xmlns:p14="http://schemas.microsoft.com/office/powerpoint/2010/main" val="3571516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E5FEE2D-79E5-4C1D-8BF7-EE619CA7039A}"/>
              </a:ext>
            </a:extLst>
          </p:cNvPr>
          <p:cNvSpPr>
            <a:spLocks noGrp="1"/>
          </p:cNvSpPr>
          <p:nvPr>
            <p:ph type="title"/>
          </p:nvPr>
        </p:nvSpPr>
        <p:spPr>
          <a:xfrm>
            <a:off x="838200" y="353550"/>
            <a:ext cx="10515600" cy="1325563"/>
          </a:xfrm>
        </p:spPr>
        <p:txBody>
          <a:bodyPr anchor="b">
            <a:normAutofit/>
          </a:bodyPr>
          <a:lstStyle/>
          <a:p>
            <a:r>
              <a:rPr lang="en-US" sz="3600" dirty="0">
                <a:latin typeface="Times New Roman" panose="02020603050405020304" pitchFamily="18" charset="0"/>
                <a:cs typeface="Times New Roman" panose="02020603050405020304" pitchFamily="18" charset="0"/>
              </a:rPr>
              <a:t>ACID vs base</a:t>
            </a:r>
          </a:p>
        </p:txBody>
      </p:sp>
      <p:sp>
        <p:nvSpPr>
          <p:cNvPr id="5" name="Slide Number Placeholder 5">
            <a:extLst>
              <a:ext uri="{FF2B5EF4-FFF2-40B4-BE49-F238E27FC236}">
                <a16:creationId xmlns:a16="http://schemas.microsoft.com/office/drawing/2014/main" id="{4832B776-E386-1CF9-CC8F-2D2FF3EA7066}"/>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5</a:t>
            </a:fld>
            <a:endParaRPr lang="en-US" dirty="0"/>
          </a:p>
        </p:txBody>
      </p:sp>
      <p:pic>
        <p:nvPicPr>
          <p:cNvPr id="3" name="Picture 2" descr="A table of text with words&#10;&#10;Description automatically generated with medium confidence">
            <a:extLst>
              <a:ext uri="{FF2B5EF4-FFF2-40B4-BE49-F238E27FC236}">
                <a16:creationId xmlns:a16="http://schemas.microsoft.com/office/drawing/2014/main" id="{2B0F0A75-ABE8-B474-B705-97191BEC2B91}"/>
              </a:ext>
            </a:extLst>
          </p:cNvPr>
          <p:cNvPicPr>
            <a:picLocks noChangeAspect="1"/>
          </p:cNvPicPr>
          <p:nvPr/>
        </p:nvPicPr>
        <p:blipFill>
          <a:blip r:embed="rId3"/>
          <a:stretch>
            <a:fillRect/>
          </a:stretch>
        </p:blipFill>
        <p:spPr>
          <a:xfrm>
            <a:off x="1217340" y="1907790"/>
            <a:ext cx="9757319" cy="4219882"/>
          </a:xfrm>
          <a:prstGeom prst="rect">
            <a:avLst/>
          </a:prstGeom>
        </p:spPr>
      </p:pic>
    </p:spTree>
    <p:extLst>
      <p:ext uri="{BB962C8B-B14F-4D97-AF65-F5344CB8AC3E}">
        <p14:creationId xmlns:p14="http://schemas.microsoft.com/office/powerpoint/2010/main" val="2791821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BE6F1E-D2ED-8F34-6427-F71600D87498}"/>
              </a:ext>
            </a:extLst>
          </p:cNvPr>
          <p:cNvSpPr>
            <a:spLocks noGrp="1"/>
          </p:cNvSpPr>
          <p:nvPr>
            <p:ph type="title"/>
          </p:nvPr>
        </p:nvSpPr>
        <p:spPr>
          <a:xfrm>
            <a:off x="2933700" y="568961"/>
            <a:ext cx="8420100" cy="464499"/>
          </a:xfrm>
        </p:spPr>
        <p:txBody>
          <a:bodyPr>
            <a:normAutofit fontScale="90000"/>
          </a:bodyPr>
          <a:lstStyle/>
          <a:p>
            <a:r>
              <a:rPr lang="en-GB" b="1" dirty="0">
                <a:latin typeface="Times New Roman" panose="02020603050405020304" pitchFamily="18" charset="0"/>
                <a:cs typeface="Times New Roman" panose="02020603050405020304" pitchFamily="18" charset="0"/>
              </a:rPr>
              <a:t>STRUCTURAL DIFFERENCES</a:t>
            </a:r>
            <a:endParaRPr lang="en-NG" b="1" dirty="0">
              <a:latin typeface="Times New Roman" panose="02020603050405020304" pitchFamily="18" charset="0"/>
              <a:cs typeface="Times New Roman" panose="02020603050405020304" pitchFamily="18" charset="0"/>
            </a:endParaRPr>
          </a:p>
        </p:txBody>
      </p:sp>
      <p:pic>
        <p:nvPicPr>
          <p:cNvPr id="2" name="Content Placeholder 1">
            <a:extLst>
              <a:ext uri="{FF2B5EF4-FFF2-40B4-BE49-F238E27FC236}">
                <a16:creationId xmlns:a16="http://schemas.microsoft.com/office/drawing/2014/main" id="{4AF038B1-08BA-654D-7990-68F6B544F15C}"/>
              </a:ext>
            </a:extLst>
          </p:cNvPr>
          <p:cNvPicPr>
            <a:picLocks noGrp="1" noChangeAspect="1"/>
          </p:cNvPicPr>
          <p:nvPr>
            <p:ph sz="half" idx="13"/>
          </p:nvPr>
        </p:nvPicPr>
        <p:blipFill>
          <a:blip r:embed="rId2"/>
          <a:srcRect l="14381" r="14381"/>
          <a:stretch/>
        </p:blipFill>
        <p:spPr>
          <a:xfrm>
            <a:off x="2933700" y="1180386"/>
            <a:ext cx="3943010" cy="3112834"/>
          </a:xfrm>
          <a:prstGeom prst="rect">
            <a:avLst/>
          </a:prstGeom>
          <a:noFill/>
        </p:spPr>
      </p:pic>
      <p:sp>
        <p:nvSpPr>
          <p:cNvPr id="9" name="Text Placeholder 8">
            <a:extLst>
              <a:ext uri="{FF2B5EF4-FFF2-40B4-BE49-F238E27FC236}">
                <a16:creationId xmlns:a16="http://schemas.microsoft.com/office/drawing/2014/main" id="{FA62BFC6-9909-F02E-0016-19FCB65E1CED}"/>
              </a:ext>
            </a:extLst>
          </p:cNvPr>
          <p:cNvSpPr>
            <a:spLocks noGrp="1"/>
          </p:cNvSpPr>
          <p:nvPr>
            <p:ph type="body" sz="quarter" idx="3"/>
          </p:nvPr>
        </p:nvSpPr>
        <p:spPr>
          <a:xfrm>
            <a:off x="7225991" y="1180387"/>
            <a:ext cx="4127810" cy="3819876"/>
          </a:xfrm>
        </p:spPr>
        <p:txBody>
          <a:bodyPr>
            <a:normAutofit lnSpcReduction="10000"/>
          </a:bodyPr>
          <a:lstStyle/>
          <a:p>
            <a:pPr marL="285750" indent="-285750">
              <a:buFont typeface="Wingdings" panose="05000000000000000000" pitchFamily="2" charset="2"/>
              <a:buChar char="§"/>
            </a:pPr>
            <a:r>
              <a:rPr lang="en-GB" dirty="0">
                <a:latin typeface="Times New Roman" panose="02020603050405020304" pitchFamily="18" charset="0"/>
                <a:cs typeface="Times New Roman" panose="02020603050405020304" pitchFamily="18" charset="0"/>
              </a:rPr>
              <a:t>Highly Structured with defined schemas</a:t>
            </a:r>
          </a:p>
          <a:p>
            <a:pPr marL="285750" indent="-285750">
              <a:buFont typeface="Wingdings" panose="05000000000000000000" pitchFamily="2" charset="2"/>
              <a:buChar char="§"/>
            </a:pPr>
            <a:r>
              <a:rPr lang="en-GB" dirty="0">
                <a:latin typeface="Times New Roman" panose="02020603050405020304" pitchFamily="18" charset="0"/>
                <a:cs typeface="Times New Roman" panose="02020603050405020304" pitchFamily="18" charset="0"/>
              </a:rPr>
              <a:t>Data is stored in tables with rows &amp; columns; with each row representing a record with a unique ID called KEYS, and columns representing a specific field.</a:t>
            </a:r>
          </a:p>
          <a:p>
            <a:pPr marL="285750" indent="-285750">
              <a:buFont typeface="Wingdings" panose="05000000000000000000" pitchFamily="2" charset="2"/>
              <a:buChar char="§"/>
            </a:pPr>
            <a:r>
              <a:rPr lang="en-GB" dirty="0">
                <a:latin typeface="Times New Roman" panose="02020603050405020304" pitchFamily="18" charset="0"/>
                <a:cs typeface="Times New Roman" panose="02020603050405020304" pitchFamily="18" charset="0"/>
              </a:rPr>
              <a:t>Tables must adhere to the schema, that is, changes requires update across related tables.</a:t>
            </a:r>
          </a:p>
          <a:p>
            <a:pPr marL="285750" indent="-285750">
              <a:buFont typeface="Wingdings" panose="05000000000000000000" pitchFamily="2" charset="2"/>
              <a:buChar char="§"/>
            </a:pPr>
            <a:r>
              <a:rPr lang="en-GB" dirty="0">
                <a:latin typeface="Times New Roman" panose="02020603050405020304" pitchFamily="18" charset="0"/>
                <a:cs typeface="Times New Roman" panose="02020603050405020304" pitchFamily="18" charset="0"/>
              </a:rPr>
              <a:t>Uses Structured Query Language (SQL) for defining, querying &amp; managing data.</a:t>
            </a:r>
            <a:endParaRPr lang="en-NG"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DB49E67-6C9F-541A-3456-64C8013AB417}"/>
              </a:ext>
            </a:extLst>
          </p:cNvPr>
          <p:cNvSpPr txBox="1"/>
          <p:nvPr/>
        </p:nvSpPr>
        <p:spPr>
          <a:xfrm>
            <a:off x="2933700" y="4538949"/>
            <a:ext cx="3943010" cy="1754326"/>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The image above shows a relational database which sores data in </a:t>
            </a:r>
            <a:r>
              <a:rPr lang="en-GB" b="1" dirty="0">
                <a:latin typeface="Times New Roman" panose="02020603050405020304" pitchFamily="18" charset="0"/>
                <a:cs typeface="Times New Roman" panose="02020603050405020304" pitchFamily="18" charset="0"/>
              </a:rPr>
              <a:t>TABLES </a:t>
            </a:r>
            <a:r>
              <a:rPr lang="en-GB" dirty="0">
                <a:latin typeface="Times New Roman" panose="02020603050405020304" pitchFamily="18" charset="0"/>
                <a:cs typeface="Times New Roman" panose="02020603050405020304" pitchFamily="18" charset="0"/>
              </a:rPr>
              <a:t>with rows and tables, using </a:t>
            </a:r>
            <a:r>
              <a:rPr lang="en-GB" b="1" dirty="0">
                <a:latin typeface="Times New Roman" panose="02020603050405020304" pitchFamily="18" charset="0"/>
                <a:cs typeface="Times New Roman" panose="02020603050405020304" pitchFamily="18" charset="0"/>
              </a:rPr>
              <a:t>Structured Query Language(SQL) </a:t>
            </a:r>
            <a:r>
              <a:rPr lang="en-GB" dirty="0">
                <a:latin typeface="Times New Roman" panose="02020603050405020304" pitchFamily="18" charset="0"/>
                <a:cs typeface="Times New Roman" panose="02020603050405020304" pitchFamily="18" charset="0"/>
              </a:rPr>
              <a:t>to manage and query data. These Tables are connected through relationships.</a:t>
            </a:r>
          </a:p>
        </p:txBody>
      </p:sp>
      <p:sp>
        <p:nvSpPr>
          <p:cNvPr id="4" name="TextBox 3">
            <a:extLst>
              <a:ext uri="{FF2B5EF4-FFF2-40B4-BE49-F238E27FC236}">
                <a16:creationId xmlns:a16="http://schemas.microsoft.com/office/drawing/2014/main" id="{7A0A21D3-2CE3-7520-4923-ACA391DA186F}"/>
              </a:ext>
            </a:extLst>
          </p:cNvPr>
          <p:cNvSpPr txBox="1"/>
          <p:nvPr/>
        </p:nvSpPr>
        <p:spPr>
          <a:xfrm>
            <a:off x="7203688" y="5088710"/>
            <a:ext cx="4150112" cy="1200329"/>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In the image above, Student ID and Course ID are the KEYS, and the relationship between these tables are that students take the courses. </a:t>
            </a:r>
            <a:endParaRPr lang="en-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5215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B9381F2-40C7-657D-6740-0F024A1F3B71}"/>
              </a:ext>
            </a:extLst>
          </p:cNvPr>
          <p:cNvSpPr>
            <a:spLocks noGrp="1"/>
          </p:cNvSpPr>
          <p:nvPr>
            <p:ph type="title"/>
          </p:nvPr>
        </p:nvSpPr>
        <p:spPr>
          <a:xfrm>
            <a:off x="2331534" y="372140"/>
            <a:ext cx="8420100" cy="614380"/>
          </a:xfrm>
        </p:spPr>
        <p:txBody>
          <a:bodyPr/>
          <a:lstStyle/>
          <a:p>
            <a:r>
              <a:rPr lang="en-US" b="1" dirty="0">
                <a:latin typeface="Times New Roman" panose="02020603050405020304" pitchFamily="18" charset="0"/>
                <a:cs typeface="Times New Roman" panose="02020603050405020304" pitchFamily="18" charset="0"/>
              </a:rPr>
              <a:t>STRUCTURAL DIFFERENCES</a:t>
            </a:r>
          </a:p>
        </p:txBody>
      </p:sp>
      <p:sp>
        <p:nvSpPr>
          <p:cNvPr id="17" name="Text Placeholder 2">
            <a:extLst>
              <a:ext uri="{FF2B5EF4-FFF2-40B4-BE49-F238E27FC236}">
                <a16:creationId xmlns:a16="http://schemas.microsoft.com/office/drawing/2014/main" id="{4B900E2E-0580-1083-78E8-7CB545705AD0}"/>
              </a:ext>
            </a:extLst>
          </p:cNvPr>
          <p:cNvSpPr>
            <a:spLocks noGrp="1"/>
          </p:cNvSpPr>
          <p:nvPr>
            <p:ph type="body" idx="1"/>
          </p:nvPr>
        </p:nvSpPr>
        <p:spPr>
          <a:xfrm>
            <a:off x="2331534" y="1180123"/>
            <a:ext cx="3924300" cy="5305737"/>
          </a:xfrm>
        </p:spPr>
        <p:txBody>
          <a:bodyPr>
            <a:normAutofit/>
          </a:bodyPr>
          <a:lstStyle/>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They have flexible structure unlike the relational database; data could be stored as JSON, XML(Documents), graphs, or key-value pairs.</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Each entry may have a different structure, and fields can be added without affecting others.</a:t>
            </a:r>
          </a:p>
          <a:p>
            <a:pPr marL="342900"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Uses different query methods depending on the type of database.</a:t>
            </a:r>
          </a:p>
        </p:txBody>
      </p:sp>
      <p:sp>
        <p:nvSpPr>
          <p:cNvPr id="19" name="Text Placeholder 4">
            <a:extLst>
              <a:ext uri="{FF2B5EF4-FFF2-40B4-BE49-F238E27FC236}">
                <a16:creationId xmlns:a16="http://schemas.microsoft.com/office/drawing/2014/main" id="{6E22BFE2-D785-A728-ACED-DA9ED6871C2A}"/>
              </a:ext>
            </a:extLst>
          </p:cNvPr>
          <p:cNvSpPr>
            <a:spLocks noGrp="1"/>
          </p:cNvSpPr>
          <p:nvPr>
            <p:ph type="body" sz="quarter" idx="3"/>
          </p:nvPr>
        </p:nvSpPr>
        <p:spPr>
          <a:xfrm>
            <a:off x="7316055" y="5071129"/>
            <a:ext cx="4146063" cy="1414731"/>
          </a:xfrm>
        </p:spPr>
        <p:txBody>
          <a:bodyPr>
            <a:normAutofit/>
          </a:bodyPr>
          <a:lstStyle/>
          <a:p>
            <a:r>
              <a:rPr lang="en-US" b="0" dirty="0">
                <a:latin typeface="Times New Roman" panose="02020603050405020304" pitchFamily="18" charset="0"/>
                <a:cs typeface="Times New Roman" panose="02020603050405020304" pitchFamily="18" charset="0"/>
              </a:rPr>
              <a:t>The image above shows a type of </a:t>
            </a:r>
            <a:r>
              <a:rPr lang="en-US" dirty="0">
                <a:latin typeface="Times New Roman" panose="02020603050405020304" pitchFamily="18" charset="0"/>
                <a:cs typeface="Times New Roman" panose="02020603050405020304" pitchFamily="18" charset="0"/>
              </a:rPr>
              <a:t>NON-RELATIONAL</a:t>
            </a:r>
            <a:r>
              <a:rPr lang="en-US" b="0" dirty="0">
                <a:latin typeface="Times New Roman" panose="02020603050405020304" pitchFamily="18" charset="0"/>
                <a:cs typeface="Times New Roman" panose="02020603050405020304" pitchFamily="18" charset="0"/>
              </a:rPr>
              <a:t> database namely a document database. </a:t>
            </a:r>
          </a:p>
        </p:txBody>
      </p:sp>
      <p:pic>
        <p:nvPicPr>
          <p:cNvPr id="10" name="Picture 9" descr="A screenshot of a computer&#10;&#10;Description automatically generated">
            <a:extLst>
              <a:ext uri="{FF2B5EF4-FFF2-40B4-BE49-F238E27FC236}">
                <a16:creationId xmlns:a16="http://schemas.microsoft.com/office/drawing/2014/main" id="{41EC368A-7FC5-F568-D358-FA2CA7EA1DD1}"/>
              </a:ext>
            </a:extLst>
          </p:cNvPr>
          <p:cNvPicPr>
            <a:picLocks noChangeAspect="1"/>
          </p:cNvPicPr>
          <p:nvPr/>
        </p:nvPicPr>
        <p:blipFill>
          <a:blip r:embed="rId2"/>
          <a:srcRect l="14159" r="14206" b="1"/>
          <a:stretch/>
        </p:blipFill>
        <p:spPr>
          <a:xfrm>
            <a:off x="7316055" y="986520"/>
            <a:ext cx="4146063" cy="3908865"/>
          </a:xfrm>
          <a:prstGeom prst="rect">
            <a:avLst/>
          </a:prstGeom>
          <a:noFill/>
        </p:spPr>
      </p:pic>
      <p:sp>
        <p:nvSpPr>
          <p:cNvPr id="4" name="Slide Number Placeholder 3">
            <a:extLst>
              <a:ext uri="{FF2B5EF4-FFF2-40B4-BE49-F238E27FC236}">
                <a16:creationId xmlns:a16="http://schemas.microsoft.com/office/drawing/2014/main" id="{AE9DEAB4-6D7C-2125-6414-21821148B68C}"/>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latin typeface="Times New Roman" panose="02020603050405020304" pitchFamily="18" charset="0"/>
                <a:cs typeface="Times New Roman" panose="02020603050405020304" pitchFamily="18" charset="0"/>
              </a:rPr>
              <a:pPr>
                <a:spcAft>
                  <a:spcPts val="600"/>
                </a:spcAft>
              </a:pPr>
              <a:t>7</a:t>
            </a:fld>
            <a:endParaRPr lang="en-US">
              <a:latin typeface="Times New Roman" panose="02020603050405020304" pitchFamily="18" charset="0"/>
              <a:cs typeface="Times New Roman" panose="02020603050405020304" pitchFamily="18" charset="0"/>
            </a:endParaRPr>
          </a:p>
        </p:txBody>
      </p:sp>
      <p:pic>
        <p:nvPicPr>
          <p:cNvPr id="3" name="Picture 2" descr="A diagram of a recipe&#10;&#10;Description automatically generated">
            <a:extLst>
              <a:ext uri="{FF2B5EF4-FFF2-40B4-BE49-F238E27FC236}">
                <a16:creationId xmlns:a16="http://schemas.microsoft.com/office/drawing/2014/main" id="{8B73389C-7D2B-985B-378B-117079D8EF5B}"/>
              </a:ext>
            </a:extLst>
          </p:cNvPr>
          <p:cNvPicPr>
            <a:picLocks noChangeAspect="1"/>
          </p:cNvPicPr>
          <p:nvPr/>
        </p:nvPicPr>
        <p:blipFill>
          <a:blip r:embed="rId3"/>
          <a:stretch>
            <a:fillRect/>
          </a:stretch>
        </p:blipFill>
        <p:spPr>
          <a:xfrm>
            <a:off x="4134778" y="4011758"/>
            <a:ext cx="2919552" cy="2697164"/>
          </a:xfrm>
          <a:prstGeom prst="rect">
            <a:avLst/>
          </a:prstGeom>
        </p:spPr>
      </p:pic>
    </p:spTree>
    <p:extLst>
      <p:ext uri="{BB962C8B-B14F-4D97-AF65-F5344CB8AC3E}">
        <p14:creationId xmlns:p14="http://schemas.microsoft.com/office/powerpoint/2010/main" val="3694740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0D720C5-3532-777A-F466-AA369CDBD695}"/>
              </a:ext>
            </a:extLst>
          </p:cNvPr>
          <p:cNvSpPr txBox="1"/>
          <p:nvPr/>
        </p:nvSpPr>
        <p:spPr>
          <a:xfrm>
            <a:off x="2122026" y="1479226"/>
            <a:ext cx="10069974" cy="443198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NG" altLang="en-NG"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RELATIONAL DATABASES</a:t>
            </a:r>
            <a:r>
              <a:rPr kumimoji="0" lang="en-NG" altLang="en-NG"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Best for </a:t>
            </a:r>
            <a:r>
              <a:rPr kumimoji="0" lang="en-NG" altLang="en-NG" sz="1800" b="1" i="0" u="none" strike="noStrike" cap="none" normalizeH="0" baseline="0" dirty="0">
                <a:ln>
                  <a:noFill/>
                </a:ln>
                <a:solidFill>
                  <a:schemeClr val="tx1"/>
                </a:solidFill>
                <a:effectLst/>
                <a:highlight>
                  <a:srgbClr val="EFF6F8"/>
                </a:highlight>
                <a:latin typeface="Times New Roman" panose="02020603050405020304" pitchFamily="18" charset="0"/>
                <a:cs typeface="Times New Roman" panose="02020603050405020304" pitchFamily="18" charset="0"/>
              </a:rPr>
              <a:t>structured data</a:t>
            </a:r>
            <a:r>
              <a:rPr kumimoji="0" lang="en-NG" altLang="en-NG" sz="1800" b="0" i="0" u="none" strike="noStrike" cap="none" normalizeH="0" baseline="0" dirty="0">
                <a:ln>
                  <a:noFill/>
                </a:ln>
                <a:solidFill>
                  <a:schemeClr val="tx1"/>
                </a:solidFill>
                <a:effectLst/>
                <a:highlight>
                  <a:srgbClr val="EFF6F8"/>
                </a:highlight>
                <a:latin typeface="Times New Roman" panose="02020603050405020304" pitchFamily="18" charset="0"/>
                <a:cs typeface="Times New Roman" panose="02020603050405020304" pitchFamily="18" charset="0"/>
              </a:rPr>
              <a:t> </a:t>
            </a:r>
            <a:r>
              <a:rPr kumimoji="0" lang="en-NG" altLang="en-NG"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and use cases where relationships between data are important (e.g., customer data, financial systems, and any system where </a:t>
            </a:r>
            <a:r>
              <a:rPr kumimoji="0" lang="en-NG" altLang="en-NG" sz="1800" b="1" i="0" u="none" strike="noStrike" cap="none" normalizeH="0" baseline="0" dirty="0">
                <a:ln>
                  <a:noFill/>
                </a:ln>
                <a:solidFill>
                  <a:schemeClr val="tx1"/>
                </a:solidFill>
                <a:effectLst/>
                <a:highlight>
                  <a:srgbClr val="EFF6F8"/>
                </a:highlight>
                <a:latin typeface="Times New Roman" panose="02020603050405020304" pitchFamily="18" charset="0"/>
                <a:cs typeface="Times New Roman" panose="02020603050405020304" pitchFamily="18" charset="0"/>
              </a:rPr>
              <a:t>data integrity</a:t>
            </a:r>
            <a:r>
              <a:rPr kumimoji="0" lang="en-NG" altLang="en-NG"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critical).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 A </a:t>
            </a:r>
            <a:r>
              <a:rPr kumimoji="0" lang="en-NG" altLang="en-NG"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banking system</a:t>
            </a:r>
            <a:r>
              <a:rPr kumimoji="0" lang="en-NG" altLang="en-NG"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that needs to store transaction details, customer info, and account balances, ensuring all data is consistent.</a:t>
            </a:r>
            <a:r>
              <a:rPr kumimoji="0" lang="en-GB" altLang="en-NG"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lang="en-GB" altLang="en-NG"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GB" altLang="en-NG"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NG" altLang="en-NG"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NG" altLang="en-NG"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NON-RELATIONAL DATABASES</a:t>
            </a:r>
            <a:r>
              <a:rPr kumimoji="0" lang="en-NG" altLang="en-NG"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Best for </a:t>
            </a:r>
            <a:r>
              <a:rPr kumimoji="0" lang="en-NG" altLang="en-NG" sz="1800" b="1" i="0" u="none" strike="noStrike" cap="none" normalizeH="0" baseline="0" dirty="0">
                <a:ln>
                  <a:noFill/>
                </a:ln>
                <a:solidFill>
                  <a:schemeClr val="tx1"/>
                </a:solidFill>
                <a:effectLst/>
                <a:highlight>
                  <a:srgbClr val="EFF6F8"/>
                </a:highlight>
                <a:latin typeface="Times New Roman" panose="02020603050405020304" pitchFamily="18" charset="0"/>
                <a:cs typeface="Times New Roman" panose="02020603050405020304" pitchFamily="18" charset="0"/>
              </a:rPr>
              <a:t>unstructured or semi-structured data</a:t>
            </a:r>
            <a:r>
              <a:rPr kumimoji="0" lang="en-NG" altLang="en-NG"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large datasets, and situations requiring fast access to large amounts of data or when data structure can vary (e.g., social media platforms, real-time analytics, IoT systems).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 A </a:t>
            </a:r>
            <a:r>
              <a:rPr kumimoji="0" lang="en-NG" altLang="en-NG"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social media app</a:t>
            </a:r>
            <a:r>
              <a:rPr kumimoji="0" lang="en-NG" altLang="en-NG"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where user profiles, posts, comments, and likes are stored in a more flexible way since different users might have varying amounts of data.</a:t>
            </a:r>
          </a:p>
          <a:p>
            <a:endParaRPr lang="en-NG"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081114B2-5852-0072-3A5F-F90A5B968FCD}"/>
              </a:ext>
            </a:extLst>
          </p:cNvPr>
          <p:cNvSpPr txBox="1"/>
          <p:nvPr/>
        </p:nvSpPr>
        <p:spPr>
          <a:xfrm>
            <a:off x="2122026" y="681980"/>
            <a:ext cx="3634450" cy="646331"/>
          </a:xfrm>
          <a:prstGeom prst="rect">
            <a:avLst/>
          </a:prstGeom>
          <a:noFill/>
        </p:spPr>
        <p:txBody>
          <a:bodyPr wrap="square" rtlCol="0">
            <a:spAutoFit/>
          </a:bodyPr>
          <a:lstStyle/>
          <a:p>
            <a:r>
              <a:rPr lang="en-GB" sz="3600" b="1" dirty="0">
                <a:solidFill>
                  <a:srgbClr val="FFFFFF"/>
                </a:solidFill>
                <a:latin typeface="Times New Roman" panose="02020603050405020304" pitchFamily="18" charset="0"/>
                <a:cs typeface="Times New Roman" panose="02020603050405020304" pitchFamily="18" charset="0"/>
              </a:rPr>
              <a:t>USE CASES</a:t>
            </a:r>
            <a:endParaRPr lang="en-NG" sz="3600" b="1"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458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halk drawing of a balance scale&#10;&#10;Description automatically generated">
            <a:extLst>
              <a:ext uri="{FF2B5EF4-FFF2-40B4-BE49-F238E27FC236}">
                <a16:creationId xmlns:a16="http://schemas.microsoft.com/office/drawing/2014/main" id="{A623868A-1142-DD20-1FB0-D98FF36BE9C6}"/>
              </a:ext>
            </a:extLst>
          </p:cNvPr>
          <p:cNvPicPr>
            <a:picLocks noChangeAspect="1"/>
          </p:cNvPicPr>
          <p:nvPr/>
        </p:nvPicPr>
        <p:blipFill>
          <a:blip r:embed="rId3">
            <a:alphaModFix amt="70000"/>
          </a:blip>
          <a:stretch>
            <a:fillRect/>
          </a:stretch>
        </p:blipFill>
        <p:spPr>
          <a:xfrm>
            <a:off x="0" y="0"/>
            <a:ext cx="12192000" cy="6858000"/>
          </a:xfrm>
          <a:prstGeom prst="rect">
            <a:avLst/>
          </a:prstGeom>
        </p:spPr>
      </p:pic>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459136"/>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2.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{0F277807-9F6A-4D55-9711-05ED85EEF01C}tf67328976_win32</Template>
  <TotalTime>593</TotalTime>
  <Words>1061</Words>
  <Application>Microsoft Office PowerPoint</Application>
  <PresentationFormat>Widescreen</PresentationFormat>
  <Paragraphs>112</Paragraphs>
  <Slides>12</Slides>
  <Notes>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Mongolian Baiti</vt:lpstr>
      <vt:lpstr>Tenorite</vt:lpstr>
      <vt:lpstr>Times New Roman</vt:lpstr>
      <vt:lpstr>Wingdings</vt:lpstr>
      <vt:lpstr>Custom</vt:lpstr>
      <vt:lpstr>Differences between relational &amp; non-relational databases.</vt:lpstr>
      <vt:lpstr>CONTENTS</vt:lpstr>
      <vt:lpstr>DEFINITIONS</vt:lpstr>
      <vt:lpstr>CHARACTERISTIC DIFFERENCES</vt:lpstr>
      <vt:lpstr>ACID vs base</vt:lpstr>
      <vt:lpstr>STRUCTURAL DIFFERENCES</vt:lpstr>
      <vt:lpstr>STRUCTURAL DIFFERENCES</vt:lpstr>
      <vt:lpstr>PowerPoint Presentation</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Oritsemisan Ayanka</dc:creator>
  <cp:lastModifiedBy>Oritsemisan Ayanka</cp:lastModifiedBy>
  <cp:revision>7</cp:revision>
  <dcterms:created xsi:type="dcterms:W3CDTF">2024-10-17T18:27:07Z</dcterms:created>
  <dcterms:modified xsi:type="dcterms:W3CDTF">2024-10-20T02:30:09Z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